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6" r:id="rId5"/>
    <p:sldId id="268" r:id="rId6"/>
    <p:sldId id="283" r:id="rId7"/>
    <p:sldId id="271" r:id="rId8"/>
    <p:sldId id="274" r:id="rId9"/>
    <p:sldId id="287" r:id="rId10"/>
    <p:sldId id="285" r:id="rId11"/>
    <p:sldId id="288" r:id="rId12"/>
    <p:sldId id="286" r:id="rId13"/>
    <p:sldId id="289" r:id="rId14"/>
    <p:sldId id="282" r:id="rId15"/>
    <p:sldId id="284" r:id="rId16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877"/>
    <a:srgbClr val="E88E31"/>
    <a:srgbClr val="149A4B"/>
    <a:srgbClr val="A41568"/>
    <a:srgbClr val="2797C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1024" autoAdjust="0"/>
  </p:normalViewPr>
  <p:slideViewPr>
    <p:cSldViewPr snapToGrid="0" snapToObjects="1">
      <p:cViewPr varScale="1">
        <p:scale>
          <a:sx n="106" d="100"/>
          <a:sy n="106" d="100"/>
        </p:scale>
        <p:origin x="181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DE7D4-B38B-4BE3-8B96-AC7158933C0D}" type="datetimeFigureOut">
              <a:rPr lang="hr-HR" smtClean="0"/>
              <a:t>6.3.2017.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CA5C2-C3B4-42EB-9DA8-60C400A9692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547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CA5C2-C3B4-42EB-9DA8-60C400A9692D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236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189FE-4D72-B14D-B108-82D2BC9F0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7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90B84-9B9A-E444-A55F-3692B6194E41}" type="datetimeFigureOut">
              <a:rPr lang="en-US"/>
              <a:pPr>
                <a:defRPr/>
              </a:pPr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5C58-1EE0-AF42-8F42-66B6CA9F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9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5FF04-3375-6248-BCCA-DC50FA269FDC}" type="datetimeFigureOut">
              <a:rPr lang="en-US"/>
              <a:pPr>
                <a:defRPr/>
              </a:pPr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8F80-A2C5-6444-8C20-3416AE24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5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6F69E-54AF-244F-916A-3E30C08219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938C8-44A3-E044-A417-FA1DE24B5A1B}" type="datetimeFigureOut">
              <a:rPr lang="en-US"/>
              <a:pPr>
                <a:defRPr/>
              </a:pPr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6A8A-0715-664A-A9E8-E9BD2B9FE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5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AC4D6-16C1-CB44-9A13-5C12B890ED59}" type="datetimeFigureOut">
              <a:rPr lang="en-US"/>
              <a:pPr>
                <a:defRPr/>
              </a:pPr>
              <a:t>3/6/2017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1CC9-1563-1E4A-B7DF-AD4D96240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5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D20B4-8306-E84F-B9E9-B0079BD50CC9}" type="datetimeFigureOut">
              <a:rPr lang="en-US"/>
              <a:pPr>
                <a:defRPr/>
              </a:pPr>
              <a:t>3/6/2017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B8E4-9785-5542-A2CC-E3EFD9AF0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ED7B-F1CE-404E-B6C6-A6F40C47A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C6922-B274-1743-A281-13DD15E8BB52}" type="datetimeFigureOut">
              <a:rPr lang="en-US"/>
              <a:pPr>
                <a:defRPr/>
              </a:pPr>
              <a:t>3/6/2017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F2D7-2B5A-E84B-ACF2-17EC346B5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9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5CF65-2596-834F-A5D8-67057DBC0AA1}" type="datetimeFigureOut">
              <a:rPr lang="en-US"/>
              <a:pPr>
                <a:defRPr/>
              </a:pPr>
              <a:t>3/6/2017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BB5F-A257-FC43-92A4-C378033C3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5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B7FD-D324-5D49-9915-200C3D5C7D72}" type="datetimeFigureOut">
              <a:rPr lang="en-US"/>
              <a:pPr>
                <a:defRPr/>
              </a:pPr>
              <a:t>3/6/2017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4F0B-DC76-F446-AE64-469189A38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1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FDD4EA0-941F-274C-B2B2-AF78876049DE}" type="datetimeFigureOut">
              <a:rPr lang="en-US"/>
              <a:pPr>
                <a:defRPr/>
              </a:pPr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96F69E-54AF-244F-916A-3E30C0821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1" descr="unutarnja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-7938"/>
            <a:ext cx="9217026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naslov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9525"/>
            <a:ext cx="9209088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7"/>
          <p:cNvSpPr txBox="1">
            <a:spLocks/>
          </p:cNvSpPr>
          <p:nvPr/>
        </p:nvSpPr>
        <p:spPr bwMode="auto">
          <a:xfrm>
            <a:off x="248195" y="1103313"/>
            <a:ext cx="4203019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hr-HR" sz="3200" dirty="0" smtClean="0">
                <a:solidFill>
                  <a:schemeClr val="tx2"/>
                </a:solidFill>
                <a:latin typeface="Myriad Pro Light SemiExt" charset="0"/>
                <a:cs typeface="Myriad Pro Light SemiExt" charset="0"/>
              </a:rPr>
              <a:t>Pozivi Ministarstva kulture u okviru Operativnog programa „Učinkoviti ljudski potencijali” 2014. - 2020.</a:t>
            </a:r>
            <a:endParaRPr lang="en-US" sz="3200" dirty="0">
              <a:solidFill>
                <a:schemeClr val="tx2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21" name="Title 7"/>
          <p:cNvSpPr txBox="1">
            <a:spLocks/>
          </p:cNvSpPr>
          <p:nvPr/>
        </p:nvSpPr>
        <p:spPr>
          <a:xfrm>
            <a:off x="314325" y="3878263"/>
            <a:ext cx="2747963" cy="14462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1600" dirty="0">
              <a:solidFill>
                <a:srgbClr val="2797C9"/>
              </a:solidFill>
              <a:latin typeface="Myriad Pro Light SemiExt"/>
              <a:cs typeface="Myriad Pro Light SemiEx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499" y="6359826"/>
            <a:ext cx="2063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solidFill>
                  <a:schemeClr val="tx2"/>
                </a:solidFill>
                <a:latin typeface="Myriad Pro Bold SemiCond"/>
              </a:rPr>
              <a:t>Zagreb, 9. ožujka 2017.</a:t>
            </a:r>
            <a:endParaRPr lang="hr-HR" sz="1400" dirty="0">
              <a:solidFill>
                <a:schemeClr val="tx2"/>
              </a:solidFill>
              <a:latin typeface="Myriad Pro Bold SemiC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79249" y="207390"/>
            <a:ext cx="8705653" cy="1210248"/>
          </a:xfrm>
        </p:spPr>
        <p:txBody>
          <a:bodyPr/>
          <a:lstStyle/>
          <a:p>
            <a:r>
              <a:rPr lang="hr-HR" sz="2400" dirty="0" smtClean="0">
                <a:solidFill>
                  <a:schemeClr val="tx2"/>
                </a:solidFill>
                <a:latin typeface="Myriad Pro Bold SemiCond"/>
              </a:rPr>
              <a:t>Razvoj </a:t>
            </a:r>
            <a:r>
              <a:rPr lang="hr-HR" sz="2400" dirty="0">
                <a:solidFill>
                  <a:schemeClr val="tx2"/>
                </a:solidFill>
                <a:latin typeface="Myriad Pro Bold SemiCond"/>
              </a:rPr>
              <a:t>medija zajednice</a:t>
            </a:r>
            <a:br>
              <a:rPr lang="hr-HR" sz="2400" dirty="0">
                <a:solidFill>
                  <a:schemeClr val="tx2"/>
                </a:solidFill>
                <a:latin typeface="Myriad Pro Bold SemiCond"/>
              </a:rPr>
            </a:br>
            <a:endParaRPr lang="hr-HR" sz="2400" dirty="0">
              <a:solidFill>
                <a:schemeClr val="tx2"/>
              </a:solidFill>
              <a:latin typeface="Myriad Pro Bold SemiC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75" y="1144073"/>
            <a:ext cx="7692272" cy="5226113"/>
          </a:xfrm>
        </p:spPr>
        <p:txBody>
          <a:bodyPr/>
          <a:lstStyle/>
          <a:p>
            <a:pPr marL="0" indent="0">
              <a:buNone/>
            </a:pPr>
            <a:endParaRPr lang="hr-HR" sz="1200" b="1" dirty="0" smtClean="0">
              <a:latin typeface="Myriad Pro Bold SemiCond"/>
            </a:endParaRPr>
          </a:p>
          <a:p>
            <a:pPr marL="0" indent="0">
              <a:buNone/>
            </a:pPr>
            <a:r>
              <a:rPr lang="hr-HR" sz="1400" b="1" dirty="0" smtClean="0">
                <a:solidFill>
                  <a:schemeClr val="tx2"/>
                </a:solidFill>
                <a:latin typeface="Myriad Pro Bold SemiCond"/>
              </a:rPr>
              <a:t>Operativni program Učinkoviti ljudski potencijali 2014.-2020. </a:t>
            </a:r>
          </a:p>
          <a:p>
            <a:pPr marL="0" indent="0">
              <a:buNone/>
            </a:pPr>
            <a:r>
              <a:rPr lang="hr-HR" sz="1400" dirty="0" smtClean="0">
                <a:solidFill>
                  <a:schemeClr val="tx2"/>
                </a:solidFill>
                <a:latin typeface="Myriad Pro Bold SemiCond"/>
              </a:rPr>
              <a:t>Prioritetna os: </a:t>
            </a:r>
            <a:r>
              <a:rPr lang="hr-HR" sz="1400" b="1" dirty="0" smtClean="0">
                <a:solidFill>
                  <a:schemeClr val="tx2"/>
                </a:solidFill>
                <a:latin typeface="Myriad Pro Bold SemiCond"/>
              </a:rPr>
              <a:t>„Socijalno uključivanje”</a:t>
            </a:r>
            <a:endParaRPr lang="hr-HR" sz="1400" b="1" dirty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400" dirty="0" smtClean="0">
                <a:solidFill>
                  <a:schemeClr val="tx2"/>
                </a:solidFill>
                <a:latin typeface="Myriad Pro Bold SemiCond"/>
              </a:rPr>
              <a:t>Specifični cilj: 9.i.1</a:t>
            </a:r>
            <a:r>
              <a:rPr lang="hr-HR" sz="1400" b="1" dirty="0">
                <a:solidFill>
                  <a:schemeClr val="tx2"/>
                </a:solidFill>
                <a:latin typeface="Myriad Pro Bold SemiCond"/>
              </a:rPr>
              <a:t>. Borba protiv siromaštva i socijalne isključenosti kroz promociju integracije na tržište rada i socijalne integracije ranjivih skupina, i borba protiv svih oblika </a:t>
            </a:r>
            <a:r>
              <a:rPr lang="hr-HR" sz="1400" b="1" dirty="0" smtClean="0">
                <a:solidFill>
                  <a:schemeClr val="tx2"/>
                </a:solidFill>
                <a:latin typeface="Myriad Pro Bold SemiCond"/>
              </a:rPr>
              <a:t>diskriminacije</a:t>
            </a:r>
          </a:p>
          <a:p>
            <a:pPr marL="0" indent="0">
              <a:buNone/>
            </a:pPr>
            <a:endParaRPr lang="hr-HR" sz="1400" b="1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Opći </a:t>
            </a:r>
            <a:r>
              <a:rPr lang="hr-HR" sz="1600" b="1" dirty="0">
                <a:solidFill>
                  <a:schemeClr val="tx2"/>
                </a:solidFill>
                <a:latin typeface="Myriad Pro Bold SemiCond"/>
              </a:rPr>
              <a:t>cilj poziva:</a:t>
            </a:r>
          </a:p>
          <a:p>
            <a:pPr marL="0" indent="0">
              <a:buNone/>
            </a:pP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Socijalno uključivanje ranjivih skupina kroz povećanje njihove vidljivosti i aktivno sudjelovanje u stvaranju medijskog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sadržaja.</a:t>
            </a:r>
          </a:p>
          <a:p>
            <a:pPr marL="0" indent="0">
              <a:buNone/>
            </a:pPr>
            <a:endParaRPr lang="hr-HR" sz="1600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Aktivnosti:</a:t>
            </a:r>
          </a:p>
          <a:p>
            <a:pPr marL="0" indent="0">
              <a:buNone/>
            </a:pP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o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rganiziranje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i provedba edukacijskih programa i aktivnosti na temu medijske pismenosti i obrade sadržaja o ranjivim skupinama;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proizvodnja i distribucija medijskih sadržaja</a:t>
            </a:r>
          </a:p>
          <a:p>
            <a:pPr marL="0" indent="0">
              <a:buNone/>
            </a:pPr>
            <a:endParaRPr lang="hr-HR" sz="1600" dirty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Planirano trajanje provedbe projekata: do 24 mjeseca</a:t>
            </a:r>
          </a:p>
          <a:p>
            <a:pPr marL="0" indent="0" algn="ctr">
              <a:buNone/>
            </a:pPr>
            <a:endParaRPr lang="hr-HR" sz="1600" b="1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 algn="ctr">
              <a:buNone/>
            </a:pP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Objava poziva: listopad </a:t>
            </a:r>
            <a:r>
              <a:rPr lang="hr-HR" sz="1600" b="1" dirty="0">
                <a:solidFill>
                  <a:schemeClr val="tx2"/>
                </a:solidFill>
                <a:latin typeface="Myriad Pro Bold SemiCond"/>
              </a:rPr>
              <a:t>2017.</a:t>
            </a:r>
          </a:p>
          <a:p>
            <a:pPr marL="0" indent="0">
              <a:buNone/>
            </a:pPr>
            <a:endParaRPr lang="hr-HR" sz="1600" dirty="0">
              <a:latin typeface="Myriad Pro Bold SemiCond"/>
            </a:endParaRPr>
          </a:p>
        </p:txBody>
      </p:sp>
    </p:spTree>
    <p:extLst>
      <p:ext uri="{BB962C8B-B14F-4D97-AF65-F5344CB8AC3E}">
        <p14:creationId xmlns:p14="http://schemas.microsoft.com/office/powerpoint/2010/main" val="51229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63452" y="453747"/>
            <a:ext cx="8229600" cy="1143000"/>
          </a:xfrm>
        </p:spPr>
        <p:txBody>
          <a:bodyPr/>
          <a:lstStyle/>
          <a:p>
            <a:r>
              <a:rPr lang="hr-HR" sz="2400" dirty="0">
                <a:solidFill>
                  <a:schemeClr val="tx2"/>
                </a:solidFill>
                <a:latin typeface="Myriad Pro Bold SemiCond"/>
              </a:rPr>
              <a:t>Razvoj medija zajednice</a:t>
            </a:r>
            <a:br>
              <a:rPr lang="hr-HR" sz="2400" dirty="0">
                <a:solidFill>
                  <a:schemeClr val="tx2"/>
                </a:solidFill>
                <a:latin typeface="Myriad Pro Bold SemiCond"/>
              </a:rPr>
            </a:br>
            <a:endParaRPr lang="hr-HR" sz="2400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030710"/>
              </p:ext>
            </p:extLst>
          </p:nvPr>
        </p:nvGraphicFramePr>
        <p:xfrm>
          <a:off x="259237" y="3077788"/>
          <a:ext cx="8229600" cy="244348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UKUPNA</a:t>
                      </a:r>
                      <a:r>
                        <a:rPr lang="hr-HR" sz="1400" b="1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 BESPOVRATNA SREDSTVA</a:t>
                      </a:r>
                      <a:endParaRPr lang="hr-HR" sz="1400" b="1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100 %</a:t>
                      </a:r>
                      <a:endParaRPr lang="hr-HR" sz="1400" b="1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30.600.000,00 HRK </a:t>
                      </a:r>
                    </a:p>
                    <a:p>
                      <a:pPr algn="ctr"/>
                      <a:endParaRPr lang="hr-HR" sz="1400" b="1" baseline="0" dirty="0" smtClean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400" u="none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Sredstva</a:t>
                      </a:r>
                      <a:r>
                        <a:rPr lang="hr-HR" sz="14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 Europske Unije</a:t>
                      </a:r>
                    </a:p>
                    <a:p>
                      <a:pPr algn="l"/>
                      <a:r>
                        <a:rPr lang="hr-HR" sz="14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(Europski socijalni fond)</a:t>
                      </a:r>
                      <a:endParaRPr lang="hr-HR" sz="1400" b="1" u="none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85  %</a:t>
                      </a:r>
                      <a:endParaRPr lang="hr-HR" sz="1400" dirty="0">
                        <a:solidFill>
                          <a:schemeClr val="tx2"/>
                        </a:solidFill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26.010.000,00 HRK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400" u="none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Sredstv</a:t>
                      </a:r>
                      <a:r>
                        <a:rPr lang="hr-HR" sz="14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a državnog proračuna</a:t>
                      </a:r>
                    </a:p>
                    <a:p>
                      <a:pPr algn="l"/>
                      <a:r>
                        <a:rPr lang="hr-HR" sz="14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(Ministarstvo kulture)</a:t>
                      </a:r>
                      <a:endParaRPr lang="hr-HR" sz="1400" b="1" u="none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15  %</a:t>
                      </a:r>
                      <a:endParaRPr lang="hr-HR" sz="1400" dirty="0">
                        <a:solidFill>
                          <a:schemeClr val="tx2"/>
                        </a:solidFill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4.590.000,00 HRK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IZNOS BESPOVRATNIH SREDSTAVA PO PROJEKTNOM PRIJEDLOGU</a:t>
                      </a:r>
                      <a:endParaRPr lang="hr-HR" sz="1400" b="1" dirty="0" smtClean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Najniža vrijednost </a:t>
                      </a:r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potpore</a:t>
                      </a:r>
                      <a:endParaRPr lang="hr-HR" sz="1400" b="1" dirty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Najviša vrijednost potpore</a:t>
                      </a:r>
                      <a:endParaRPr lang="hr-HR" sz="1400" b="1" dirty="0" smtClean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450.000,00 kn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1.500.000,00 HRK</a:t>
                      </a:r>
                    </a:p>
                    <a:p>
                      <a:endParaRPr lang="hr-HR" sz="1400" dirty="0" smtClean="0">
                        <a:solidFill>
                          <a:schemeClr val="tx2"/>
                        </a:solidFill>
                        <a:latin typeface="Myriad Pro Bold SemiCon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81302" y="1997059"/>
            <a:ext cx="6658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sz="1600" b="1" dirty="0">
                <a:solidFill>
                  <a:schemeClr val="tx2"/>
                </a:solidFill>
                <a:latin typeface="Myriad Pro Bold SemiCond"/>
              </a:rPr>
              <a:t>Prijavitelji: </a:t>
            </a:r>
            <a:r>
              <a:rPr lang="hr-HR" dirty="0">
                <a:solidFill>
                  <a:schemeClr val="tx2"/>
                </a:solidFill>
                <a:latin typeface="Myriad Pro Bold SemiCond"/>
              </a:rPr>
              <a:t>nakladnici medija (pravne osobe)</a:t>
            </a:r>
          </a:p>
        </p:txBody>
      </p:sp>
    </p:spTree>
    <p:extLst>
      <p:ext uri="{BB962C8B-B14F-4D97-AF65-F5344CB8AC3E}">
        <p14:creationId xmlns:p14="http://schemas.microsoft.com/office/powerpoint/2010/main" val="8295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2993" y="379593"/>
            <a:ext cx="8161699" cy="1143000"/>
          </a:xfrm>
        </p:spPr>
        <p:txBody>
          <a:bodyPr/>
          <a:lstStyle/>
          <a:p>
            <a:r>
              <a:rPr lang="hr-HR" sz="2400" dirty="0">
                <a:solidFill>
                  <a:schemeClr val="tx2"/>
                </a:solidFill>
                <a:latin typeface="Myriad Pro Bold SemiCond"/>
              </a:rPr>
              <a:t>Uključivanje marginaliziranih skupina u zajednicu kroz kulturne aktivnosti i projekte </a:t>
            </a:r>
            <a:r>
              <a:rPr lang="hr-HR" sz="2800" b="1" dirty="0">
                <a:latin typeface="Myriad Pro Bold SemiCond"/>
              </a:rPr>
              <a:t/>
            </a:r>
            <a:br>
              <a:rPr lang="hr-HR" sz="2800" b="1" dirty="0">
                <a:latin typeface="Myriad Pro Bold SemiCond"/>
              </a:rPr>
            </a:br>
            <a:endParaRPr lang="hr-HR" sz="2800" b="1" dirty="0">
              <a:latin typeface="Myriad Pro Bold SemiC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262" y="166915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hr-HR" sz="1200" b="1" dirty="0" smtClean="0">
              <a:latin typeface="Myriad Pro Bold SemiCond"/>
            </a:endParaRPr>
          </a:p>
          <a:p>
            <a:pPr marL="0" indent="0">
              <a:buNone/>
            </a:pPr>
            <a:r>
              <a:rPr lang="hr-HR" sz="1400" b="1" dirty="0" smtClean="0">
                <a:solidFill>
                  <a:schemeClr val="tx2"/>
                </a:solidFill>
                <a:latin typeface="Myriad Pro Bold SemiCond"/>
              </a:rPr>
              <a:t>Operativni program Učinkoviti ljudski potencijali 2014.-2020.</a:t>
            </a:r>
          </a:p>
          <a:p>
            <a:pPr marL="0" indent="0">
              <a:buNone/>
            </a:pPr>
            <a:r>
              <a:rPr lang="hr-HR" sz="1400" dirty="0" smtClean="0">
                <a:solidFill>
                  <a:schemeClr val="tx2"/>
                </a:solidFill>
                <a:latin typeface="Myriad Pro Bold SemiCond"/>
              </a:rPr>
              <a:t>Prioritetna </a:t>
            </a:r>
            <a:r>
              <a:rPr lang="hr-HR" sz="1400" dirty="0">
                <a:solidFill>
                  <a:schemeClr val="tx2"/>
                </a:solidFill>
                <a:latin typeface="Myriad Pro Bold SemiCond"/>
              </a:rPr>
              <a:t>os: </a:t>
            </a:r>
            <a:r>
              <a:rPr lang="hr-HR" sz="1400" b="1" dirty="0">
                <a:solidFill>
                  <a:schemeClr val="tx2"/>
                </a:solidFill>
                <a:latin typeface="Myriad Pro Bold SemiCond"/>
              </a:rPr>
              <a:t>Socijalno uključivanje</a:t>
            </a:r>
          </a:p>
          <a:p>
            <a:pPr marL="0" indent="0">
              <a:buNone/>
            </a:pPr>
            <a:r>
              <a:rPr lang="hr-HR" sz="1400" dirty="0">
                <a:solidFill>
                  <a:schemeClr val="tx2"/>
                </a:solidFill>
                <a:latin typeface="Myriad Pro Bold SemiCond"/>
              </a:rPr>
              <a:t>Specifični cilj: 9.i.1. </a:t>
            </a:r>
            <a:r>
              <a:rPr lang="hr-HR" sz="1400" b="1" dirty="0">
                <a:solidFill>
                  <a:schemeClr val="tx2"/>
                </a:solidFill>
                <a:latin typeface="Myriad Pro Bold SemiCond"/>
              </a:rPr>
              <a:t>Borba protiv siromaštva i socijalne isključenosti kroz promociju integracije na tržište rada i socijalne integracije ranjivih skupina, i borba protiv svih oblika diskriminacije</a:t>
            </a:r>
          </a:p>
          <a:p>
            <a:pPr marL="0" indent="0">
              <a:buNone/>
            </a:pPr>
            <a:endParaRPr lang="hr-HR" sz="1400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Opći cilj poziva: </a:t>
            </a:r>
          </a:p>
          <a:p>
            <a:pPr marL="0" indent="0">
              <a:buNone/>
            </a:pP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Socijalno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uključivanje i unapređenje kvalitete života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pripadnika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marginaliziranih skupina kroz sudjelovanje u kulturnim aktivnostima i projektima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OCD-a.</a:t>
            </a:r>
          </a:p>
          <a:p>
            <a:pPr marL="0" indent="0">
              <a:buNone/>
            </a:pPr>
            <a:endParaRPr lang="hr-HR" sz="1600" dirty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Aktivnosti: </a:t>
            </a:r>
          </a:p>
          <a:p>
            <a:pPr marL="0" indent="0">
              <a:buNone/>
            </a:pP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o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rganizacija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i provedba aktivnosti iz područja kulture i umjetnosti za pripadnike ranjivih skupina;  stručno usavršavanje umjetnika i kulturnih djelatnike u području kulturne i umjetničke edukacije i medijacije, promotivne aktivnosti u svrhu povećanja vidljivosti ranjivih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skupina</a:t>
            </a:r>
          </a:p>
          <a:p>
            <a:pPr marL="0" indent="0">
              <a:buNone/>
            </a:pPr>
            <a:endParaRPr lang="hr-HR" sz="1600" b="1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 algn="ctr">
              <a:buNone/>
            </a:pP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Objava Poziva: prosinac </a:t>
            </a:r>
            <a:r>
              <a:rPr lang="hr-HR" sz="1600" b="1" dirty="0">
                <a:solidFill>
                  <a:schemeClr val="tx2"/>
                </a:solidFill>
                <a:latin typeface="Myriad Pro Bold SemiCond"/>
              </a:rPr>
              <a:t>2017</a:t>
            </a: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.</a:t>
            </a:r>
            <a:endParaRPr lang="hr-HR" sz="1600" b="1" dirty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endParaRPr lang="hr-HR" sz="1600" dirty="0">
              <a:latin typeface="Myriad Pro Bold SemiCond"/>
            </a:endParaRPr>
          </a:p>
          <a:p>
            <a:pPr marL="0" indent="0">
              <a:buNone/>
            </a:pPr>
            <a:endParaRPr lang="hr-HR" sz="1400" dirty="0">
              <a:latin typeface="Myriad Pro Bold SemiCond"/>
            </a:endParaRPr>
          </a:p>
        </p:txBody>
      </p:sp>
    </p:spTree>
    <p:extLst>
      <p:ext uri="{BB962C8B-B14F-4D97-AF65-F5344CB8AC3E}">
        <p14:creationId xmlns:p14="http://schemas.microsoft.com/office/powerpoint/2010/main" val="200717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8702" y="691354"/>
            <a:ext cx="8338242" cy="1143000"/>
          </a:xfrm>
        </p:spPr>
        <p:txBody>
          <a:bodyPr/>
          <a:lstStyle/>
          <a:p>
            <a:r>
              <a:rPr lang="hr-HR" sz="2400" dirty="0">
                <a:solidFill>
                  <a:schemeClr val="tx2"/>
                </a:solidFill>
                <a:latin typeface="Myriad Pro Bold SemiCond"/>
              </a:rPr>
              <a:t>Uključivanje marginaliziranih skupina u zajednicu </a:t>
            </a:r>
            <a:r>
              <a:rPr lang="hr-HR" sz="2400" dirty="0" smtClean="0">
                <a:solidFill>
                  <a:schemeClr val="tx2"/>
                </a:solidFill>
                <a:latin typeface="Myriad Pro Bold SemiCond"/>
              </a:rPr>
              <a:t>kroz </a:t>
            </a:r>
            <a:r>
              <a:rPr lang="hr-HR" sz="2400" dirty="0">
                <a:solidFill>
                  <a:schemeClr val="tx2"/>
                </a:solidFill>
                <a:latin typeface="Myriad Pro Bold SemiCond"/>
              </a:rPr>
              <a:t>kulturne aktivnosti i projekte </a:t>
            </a:r>
            <a:r>
              <a:rPr lang="hr-HR" sz="2400" b="1" dirty="0">
                <a:solidFill>
                  <a:prstClr val="black"/>
                </a:solidFill>
                <a:latin typeface="Myriad Pro Bold SemiCond"/>
              </a:rPr>
              <a:t/>
            </a:r>
            <a:br>
              <a:rPr lang="hr-HR" sz="2400" b="1" dirty="0">
                <a:solidFill>
                  <a:prstClr val="black"/>
                </a:solidFill>
                <a:latin typeface="Myriad Pro Bold SemiCond"/>
              </a:rPr>
            </a:b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902621"/>
              </p:ext>
            </p:extLst>
          </p:nvPr>
        </p:nvGraphicFramePr>
        <p:xfrm>
          <a:off x="282804" y="3812412"/>
          <a:ext cx="8229600" cy="244348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UKUPNA</a:t>
                      </a:r>
                      <a:r>
                        <a:rPr lang="hr-HR" sz="1400" b="1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 BESPOVRATNA SREDSTVA</a:t>
                      </a:r>
                      <a:endParaRPr lang="hr-HR" sz="1400" b="1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100 %</a:t>
                      </a:r>
                      <a:endParaRPr lang="hr-HR" sz="1400" b="1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25.000.00,00 HRK</a:t>
                      </a:r>
                    </a:p>
                    <a:p>
                      <a:pPr algn="ctr"/>
                      <a:endParaRPr lang="hr-HR" sz="1400" b="1" baseline="0" dirty="0" smtClean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400" u="none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Sredstva</a:t>
                      </a:r>
                      <a:r>
                        <a:rPr lang="hr-HR" sz="14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 Europske Unije</a:t>
                      </a:r>
                    </a:p>
                    <a:p>
                      <a:pPr algn="l"/>
                      <a:r>
                        <a:rPr lang="hr-HR" sz="14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(Europski socijalni fond)</a:t>
                      </a:r>
                      <a:endParaRPr lang="hr-HR" sz="1400" b="1" u="none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85  %</a:t>
                      </a:r>
                      <a:endParaRPr lang="hr-HR" sz="1400" dirty="0">
                        <a:solidFill>
                          <a:schemeClr val="tx2"/>
                        </a:solidFill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21.250.000,00 HRK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400" u="none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Sredstv</a:t>
                      </a:r>
                      <a:r>
                        <a:rPr lang="hr-HR" sz="14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a državnog proračuna</a:t>
                      </a:r>
                    </a:p>
                    <a:p>
                      <a:pPr algn="l"/>
                      <a:r>
                        <a:rPr lang="hr-HR" sz="14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(Ministarstvo kulture)</a:t>
                      </a:r>
                      <a:endParaRPr lang="hr-HR" sz="1400" b="1" u="none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15  %</a:t>
                      </a:r>
                      <a:endParaRPr lang="hr-HR" sz="1400" dirty="0">
                        <a:solidFill>
                          <a:schemeClr val="tx2"/>
                        </a:solidFill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3.750.000,00</a:t>
                      </a:r>
                      <a:r>
                        <a:rPr lang="hr-HR" sz="1400" baseline="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 HRK</a:t>
                      </a:r>
                      <a:endParaRPr lang="hr-HR" sz="1400" dirty="0" smtClean="0">
                        <a:solidFill>
                          <a:schemeClr val="tx2"/>
                        </a:solidFill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IZNOS BESPOVRATNIH SREDSTAVA PO PROJEKTNOM PRIJEDLOGU</a:t>
                      </a:r>
                      <a:endParaRPr lang="hr-HR" sz="1400" b="1" dirty="0" smtClean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Najniža vrijednost </a:t>
                      </a:r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potpore</a:t>
                      </a:r>
                      <a:endParaRPr lang="hr-HR" sz="1400" b="1" dirty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Najviša vrijednost potpore</a:t>
                      </a:r>
                      <a:endParaRPr lang="hr-HR" sz="1400" b="1" dirty="0" smtClean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100.000,00 HRK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400" dirty="0" smtClean="0">
                        <a:solidFill>
                          <a:schemeClr val="tx2"/>
                        </a:solidFill>
                        <a:latin typeface="Myriad Pro Bold SemiCon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1.000.000,00 HRK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45236" y="1862636"/>
            <a:ext cx="8220034" cy="1204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hr-HR" b="1" dirty="0" smtClean="0">
              <a:latin typeface="Myriad Pro Bold SemiCond"/>
            </a:endParaRPr>
          </a:p>
          <a:p>
            <a:pPr marL="0" indent="0">
              <a:buNone/>
            </a:pPr>
            <a:endParaRPr lang="hr-HR" b="1" dirty="0" smtClean="0">
              <a:latin typeface="Myriad Pro Bold SemiCond"/>
            </a:endParaRPr>
          </a:p>
          <a:p>
            <a:pPr marL="0" indent="0">
              <a:buNone/>
            </a:pPr>
            <a:r>
              <a:rPr lang="hr-HR" b="1" dirty="0" smtClean="0">
                <a:solidFill>
                  <a:schemeClr val="tx2"/>
                </a:solidFill>
                <a:latin typeface="Myriad Pro Bold SemiCond"/>
              </a:rPr>
              <a:t>Prijavitelji</a:t>
            </a:r>
            <a:r>
              <a:rPr lang="hr-HR" b="1" dirty="0">
                <a:solidFill>
                  <a:schemeClr val="tx2"/>
                </a:solidFill>
                <a:latin typeface="Myriad Pro Bold SemiCond"/>
              </a:rPr>
              <a:t>:</a:t>
            </a:r>
          </a:p>
          <a:p>
            <a:pPr marL="0" indent="0">
              <a:buNone/>
            </a:pPr>
            <a:r>
              <a:rPr lang="hr-HR" dirty="0" smtClean="0">
                <a:solidFill>
                  <a:schemeClr val="tx2"/>
                </a:solidFill>
                <a:latin typeface="Myriad Pro Bold SemiCond"/>
              </a:rPr>
              <a:t>organizacije </a:t>
            </a:r>
            <a:r>
              <a:rPr lang="hr-HR" dirty="0">
                <a:solidFill>
                  <a:schemeClr val="tx2"/>
                </a:solidFill>
                <a:latin typeface="Myriad Pro Bold SemiCond"/>
              </a:rPr>
              <a:t>civilnog društva koje </a:t>
            </a:r>
            <a:r>
              <a:rPr lang="hr-HR" dirty="0" smtClean="0">
                <a:solidFill>
                  <a:schemeClr val="tx2"/>
                </a:solidFill>
                <a:latin typeface="Myriad Pro Bold SemiCond"/>
              </a:rPr>
              <a:t>djeluju u </a:t>
            </a:r>
            <a:r>
              <a:rPr lang="hr-HR" dirty="0">
                <a:solidFill>
                  <a:schemeClr val="tx2"/>
                </a:solidFill>
                <a:latin typeface="Myriad Pro Bold SemiCond"/>
              </a:rPr>
              <a:t>području kulture i </a:t>
            </a:r>
            <a:r>
              <a:rPr lang="hr-HR" dirty="0" smtClean="0">
                <a:solidFill>
                  <a:schemeClr val="tx2"/>
                </a:solidFill>
                <a:latin typeface="Myriad Pro Bold SemiCond"/>
              </a:rPr>
              <a:t>umjetnosti</a:t>
            </a:r>
            <a:endParaRPr lang="hr-H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27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403" y="1815515"/>
            <a:ext cx="6541575" cy="45236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134" y="751872"/>
            <a:ext cx="5884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800" dirty="0" smtClean="0">
                <a:solidFill>
                  <a:schemeClr val="tx2"/>
                </a:solidFill>
                <a:latin typeface="Myriad Pro Bold SemiCond"/>
              </a:rPr>
              <a:t>Objave poziva i dodatne informacije</a:t>
            </a:r>
            <a:endParaRPr lang="hr-HR" sz="2800" dirty="0">
              <a:solidFill>
                <a:schemeClr val="tx2"/>
              </a:solidFill>
              <a:latin typeface="Myriad Pro Bold SemiCond"/>
            </a:endParaRPr>
          </a:p>
        </p:txBody>
      </p:sp>
    </p:spTree>
    <p:extLst>
      <p:ext uri="{BB962C8B-B14F-4D97-AF65-F5344CB8AC3E}">
        <p14:creationId xmlns:p14="http://schemas.microsoft.com/office/powerpoint/2010/main" val="314640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243" y="984565"/>
            <a:ext cx="8719794" cy="4525963"/>
          </a:xfrm>
        </p:spPr>
        <p:txBody>
          <a:bodyPr/>
          <a:lstStyle/>
          <a:p>
            <a:pPr marL="0" indent="0">
              <a:buNone/>
            </a:pPr>
            <a:r>
              <a:rPr lang="hr-HR" sz="4000" dirty="0" smtClean="0">
                <a:solidFill>
                  <a:schemeClr val="tx2"/>
                </a:solidFill>
                <a:latin typeface="Myriad Pro Bold SemiCond"/>
              </a:rPr>
              <a:t>Hvala na pažnji!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chemeClr val="tx2"/>
                </a:solidFill>
                <a:latin typeface="Myriad Pro Bold SemiCond"/>
              </a:rPr>
              <a:t>	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chemeClr val="tx2"/>
                </a:solidFill>
                <a:latin typeface="Myriad Pro Bold SemiCond"/>
              </a:rPr>
              <a:t>	</a:t>
            </a:r>
          </a:p>
          <a:p>
            <a:pPr marL="0" indent="0">
              <a:buNone/>
            </a:pPr>
            <a:r>
              <a:rPr lang="hr-HR" sz="2800" dirty="0" smtClean="0">
                <a:solidFill>
                  <a:schemeClr val="tx2"/>
                </a:solidFill>
                <a:latin typeface="Myriad Pro Bold SemiCond"/>
              </a:rPr>
              <a:t>e-mail</a:t>
            </a:r>
            <a:r>
              <a:rPr lang="hr-HR" sz="2800" dirty="0">
                <a:solidFill>
                  <a:schemeClr val="tx2"/>
                </a:solidFill>
                <a:latin typeface="Myriad Pro Bold SemiCond"/>
              </a:rPr>
              <a:t>:  esf@min-kulture.hr</a:t>
            </a:r>
            <a:endParaRPr lang="hr-HR" sz="2800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endParaRPr lang="hr-HR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endParaRPr lang="hr-HR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Ministarstvo kulture</a:t>
            </a:r>
            <a:br>
              <a:rPr lang="hr-HR" sz="1600" dirty="0" smtClean="0">
                <a:solidFill>
                  <a:schemeClr val="tx2"/>
                </a:solidFill>
                <a:latin typeface="Myriad Pro Bold SemiCond"/>
              </a:rPr>
            </a:b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Sektor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za programe i projekte Europske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unije</a:t>
            </a:r>
            <a:br>
              <a:rPr lang="hr-HR" sz="1600" dirty="0" smtClean="0">
                <a:solidFill>
                  <a:schemeClr val="tx2"/>
                </a:solidFill>
                <a:latin typeface="Myriad Pro Bold SemiCond"/>
              </a:rPr>
            </a:b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Služba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za pripremu, provedbu, praćenje i vrednovanje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programa</a:t>
            </a:r>
          </a:p>
          <a:p>
            <a:pPr marL="0" indent="0">
              <a:buNone/>
            </a:pP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i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projekata Europske unije</a:t>
            </a:r>
          </a:p>
          <a:p>
            <a:pPr marL="0" indent="0">
              <a:buNone/>
            </a:pPr>
            <a:r>
              <a:rPr lang="hr-HR" dirty="0" smtClean="0">
                <a:solidFill>
                  <a:schemeClr val="tx2"/>
                </a:solidFill>
                <a:latin typeface="Myriad Pro Bold SemiCond"/>
              </a:rPr>
              <a:t>		</a:t>
            </a:r>
            <a:r>
              <a:rPr lang="hr-HR" dirty="0">
                <a:solidFill>
                  <a:schemeClr val="tx2"/>
                </a:solidFill>
                <a:latin typeface="Myriad Pro Bold SemiCond"/>
              </a:rPr>
              <a:t>	</a:t>
            </a:r>
            <a:endParaRPr lang="hr-HR" b="1" dirty="0">
              <a:solidFill>
                <a:schemeClr val="tx2"/>
              </a:solidFill>
              <a:latin typeface="Myriad Pro Bold SemiCond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1218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-75414" y="427225"/>
            <a:ext cx="7605713" cy="1143000"/>
          </a:xfrm>
        </p:spPr>
        <p:txBody>
          <a:bodyPr/>
          <a:lstStyle/>
          <a:p>
            <a:pPr eaLnBrk="1" hangingPunct="1"/>
            <a:r>
              <a:rPr lang="hr-HR" sz="2400" dirty="0" smtClean="0">
                <a:solidFill>
                  <a:schemeClr val="tx2"/>
                </a:solidFill>
                <a:latin typeface="Myriad Pro Bold SemiExt" charset="0"/>
                <a:cs typeface="Myriad Pro Bold SemiExt" charset="0"/>
              </a:rPr>
              <a:t>Planirani pozivi na dostavu projektnih prijedloga u 2017. godini</a:t>
            </a:r>
            <a:endParaRPr lang="en-US" sz="2400" dirty="0">
              <a:solidFill>
                <a:schemeClr val="tx2"/>
              </a:solidFill>
              <a:latin typeface="Myriad Pro Bold SemiExt" charset="0"/>
              <a:cs typeface="Myriad Pro Bold SemiExt" charset="0"/>
            </a:endParaRPr>
          </a:p>
        </p:txBody>
      </p:sp>
      <p:sp>
        <p:nvSpPr>
          <p:cNvPr id="14338" name="Subtitle 5"/>
          <p:cNvSpPr>
            <a:spLocks noGrp="1"/>
          </p:cNvSpPr>
          <p:nvPr>
            <p:ph idx="1"/>
          </p:nvPr>
        </p:nvSpPr>
        <p:spPr>
          <a:xfrm>
            <a:off x="457200" y="2397216"/>
            <a:ext cx="8255000" cy="3151188"/>
          </a:xfrm>
        </p:spPr>
        <p:txBody>
          <a:bodyPr/>
          <a:lstStyle/>
          <a:p>
            <a:pPr marL="0" indent="0">
              <a:buNone/>
            </a:pPr>
            <a:endParaRPr lang="en-US" sz="1600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sz="1600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89922"/>
              </p:ext>
            </p:extLst>
          </p:nvPr>
        </p:nvGraphicFramePr>
        <p:xfrm>
          <a:off x="353505" y="2009397"/>
          <a:ext cx="7410262" cy="4233021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3484872"/>
                <a:gridCol w="1681464"/>
                <a:gridCol w="2243926"/>
              </a:tblGrid>
              <a:tr h="6124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Poziv na dostavu projektnih </a:t>
                      </a:r>
                      <a:r>
                        <a:rPr lang="hr-HR" sz="1800" b="1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prijedloga</a:t>
                      </a:r>
                      <a:endParaRPr lang="hr-HR" sz="11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Objava</a:t>
                      </a:r>
                      <a:endParaRPr lang="hr-HR" sz="11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b="1" dirty="0" smtClean="0">
                          <a:solidFill>
                            <a:schemeClr val="tx2"/>
                          </a:solidFill>
                        </a:rPr>
                        <a:t>Ukupan</a:t>
                      </a:r>
                      <a:r>
                        <a:rPr lang="hr-HR" b="1" baseline="0" dirty="0" smtClean="0">
                          <a:solidFill>
                            <a:schemeClr val="tx2"/>
                          </a:solidFill>
                        </a:rPr>
                        <a:t> iznos operacije</a:t>
                      </a:r>
                      <a:endParaRPr lang="hr-HR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4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Umjetnost </a:t>
                      </a:r>
                      <a:r>
                        <a:rPr lang="hr-HR" sz="18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kultura za mlade </a:t>
                      </a:r>
                      <a:endParaRPr lang="hr-HR" sz="1800" b="1" dirty="0" smtClean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(u</a:t>
                      </a:r>
                      <a:r>
                        <a:rPr lang="hr-HR" sz="1800" b="1" baseline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tijeku)</a:t>
                      </a:r>
                      <a:endParaRPr lang="hr-HR" sz="11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 prosinca 2016.</a:t>
                      </a:r>
                      <a:endParaRPr lang="hr-HR" sz="11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18.000.000,00 HRK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endParaRPr lang="hr-HR" sz="18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8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Umjetnost </a:t>
                      </a:r>
                      <a:r>
                        <a:rPr lang="hr-HR" sz="18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kultura </a:t>
                      </a:r>
                      <a:r>
                        <a:rPr lang="hr-HR" sz="1800" b="1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 + </a:t>
                      </a:r>
                      <a:endParaRPr lang="hr-HR" sz="11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travanj </a:t>
                      </a:r>
                      <a:r>
                        <a:rPr lang="hr-HR" sz="18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2017.</a:t>
                      </a:r>
                      <a:endParaRPr lang="hr-HR" sz="11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20.000.000,00 HRK</a:t>
                      </a:r>
                      <a:endParaRPr lang="hr-HR" sz="18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64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Kultura u centru - potpora razvoju javno-civilnog partnerstva u kulturi </a:t>
                      </a:r>
                      <a:endParaRPr lang="hr-HR" sz="11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svibanj</a:t>
                      </a:r>
                      <a:r>
                        <a:rPr lang="hr-HR" sz="1800" b="0" baseline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8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lang="hr-HR" sz="18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hr-HR" sz="11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23.040.000,00 </a:t>
                      </a:r>
                      <a:r>
                        <a:rPr lang="hr-HR" sz="18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HRK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06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Razvoj medija zajednice </a:t>
                      </a:r>
                      <a:endParaRPr lang="hr-HR" sz="11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listopad</a:t>
                      </a:r>
                      <a:r>
                        <a:rPr lang="hr-HR" sz="1800" b="0" baseline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8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lang="hr-HR" sz="18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hr-HR" sz="11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30.600.000,00 HRK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87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Uključivanje marginaliziranih skupina u zajednicu kroz kulturne i umjetničke aktivnosti </a:t>
                      </a:r>
                      <a:endParaRPr lang="hr-HR" sz="11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800" b="0" dirty="0" smtClean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prosinac </a:t>
                      </a:r>
                      <a:r>
                        <a:rPr lang="hr-HR" sz="18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2017.</a:t>
                      </a:r>
                      <a:endParaRPr lang="hr-HR" sz="11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800" b="0" dirty="0" smtClean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25.000.00,00</a:t>
                      </a:r>
                      <a:r>
                        <a:rPr lang="hr-HR" sz="1800" b="0" baseline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HRK</a:t>
                      </a:r>
                      <a:endParaRPr lang="hr-HR" sz="1800" b="0" dirty="0" smtClean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8475" y="2784475"/>
            <a:ext cx="79756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63525" indent="-263525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057762" y="722669"/>
            <a:ext cx="6618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 smtClean="0">
                <a:solidFill>
                  <a:schemeClr val="tx2"/>
                </a:solidFill>
                <a:latin typeface="Myriad Pro Bold SemiCond"/>
              </a:rPr>
              <a:t>Umjetnost i kultura za mlade</a:t>
            </a:r>
            <a:endParaRPr lang="hr-HR" sz="2400" dirty="0">
              <a:solidFill>
                <a:schemeClr val="tx2"/>
              </a:solidFill>
              <a:latin typeface="Myriad Pro Bold SemiCon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6816" y="1685039"/>
            <a:ext cx="8616099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r-HR" sz="1200" b="1" dirty="0" smtClean="0">
              <a:latin typeface="Myriad Pro Bold SemiCond"/>
            </a:endParaRPr>
          </a:p>
          <a:p>
            <a:pPr algn="just"/>
            <a:r>
              <a:rPr lang="hr-HR" sz="1400" b="1" dirty="0" smtClean="0">
                <a:solidFill>
                  <a:schemeClr val="tx2"/>
                </a:solidFill>
                <a:latin typeface="Myriad Pro Bold SemiCond"/>
              </a:rPr>
              <a:t>Operativni </a:t>
            </a:r>
            <a:r>
              <a:rPr lang="hr-HR" sz="1400" b="1" dirty="0">
                <a:solidFill>
                  <a:schemeClr val="tx2"/>
                </a:solidFill>
                <a:latin typeface="Myriad Pro Bold SemiCond"/>
              </a:rPr>
              <a:t>program Učinkoviti ljudski potencijali 2014. - 2020.</a:t>
            </a:r>
          </a:p>
          <a:p>
            <a:r>
              <a:rPr lang="hr-HR" sz="1400" dirty="0">
                <a:solidFill>
                  <a:schemeClr val="tx2"/>
                </a:solidFill>
                <a:latin typeface="Myriad Pro Bold SemiCond"/>
              </a:rPr>
              <a:t>Prioritetna os 2 </a:t>
            </a:r>
            <a:r>
              <a:rPr lang="hr-HR" sz="1400" b="1" dirty="0">
                <a:solidFill>
                  <a:schemeClr val="tx2"/>
                </a:solidFill>
                <a:latin typeface="Myriad Pro Bold SemiCond"/>
              </a:rPr>
              <a:t>‘’Socijalna uključenost’’</a:t>
            </a:r>
            <a:br>
              <a:rPr lang="hr-HR" sz="1400" b="1" dirty="0">
                <a:solidFill>
                  <a:schemeClr val="tx2"/>
                </a:solidFill>
                <a:latin typeface="Myriad Pro Bold SemiCond"/>
              </a:rPr>
            </a:br>
            <a:r>
              <a:rPr lang="hr-HR" sz="1400" dirty="0">
                <a:solidFill>
                  <a:schemeClr val="tx2"/>
                </a:solidFill>
                <a:latin typeface="Myriad Pro Bold SemiCond"/>
              </a:rPr>
              <a:t>Specifični cilj 9.i.1.: </a:t>
            </a:r>
            <a:r>
              <a:rPr lang="hr-HR" sz="1400" b="1" dirty="0">
                <a:solidFill>
                  <a:schemeClr val="tx2"/>
                </a:solidFill>
                <a:latin typeface="Myriad Pro Bold SemiCond"/>
              </a:rPr>
              <a:t>Borba protiv siromaštva i socijalne isključenosti kroz promociju </a:t>
            </a:r>
            <a:r>
              <a:rPr lang="hr-HR" sz="1400" b="1" dirty="0" smtClean="0">
                <a:solidFill>
                  <a:schemeClr val="tx2"/>
                </a:solidFill>
                <a:latin typeface="Myriad Pro Bold SemiCond"/>
              </a:rPr>
              <a:t>integracije</a:t>
            </a:r>
          </a:p>
          <a:p>
            <a:r>
              <a:rPr lang="hr-HR" sz="1400" b="1" dirty="0" smtClean="0">
                <a:solidFill>
                  <a:schemeClr val="tx2"/>
                </a:solidFill>
                <a:latin typeface="Myriad Pro Bold SemiCond"/>
              </a:rPr>
              <a:t>na </a:t>
            </a:r>
            <a:r>
              <a:rPr lang="hr-HR" sz="1400" b="1" dirty="0">
                <a:solidFill>
                  <a:schemeClr val="tx2"/>
                </a:solidFill>
                <a:latin typeface="Myriad Pro Bold SemiCond"/>
              </a:rPr>
              <a:t>tržište rada i socijalne integracije ranjivih skupina, i borba protiv svih oblika </a:t>
            </a:r>
            <a:r>
              <a:rPr lang="hr-HR" sz="1400" b="1" dirty="0" smtClean="0">
                <a:solidFill>
                  <a:schemeClr val="tx2"/>
                </a:solidFill>
                <a:latin typeface="Myriad Pro Bold SemiCond"/>
              </a:rPr>
              <a:t>diskriminacije</a:t>
            </a:r>
          </a:p>
          <a:p>
            <a:endParaRPr lang="hr-HR" sz="1200" b="1" dirty="0">
              <a:solidFill>
                <a:schemeClr val="tx2"/>
              </a:solidFill>
              <a:latin typeface="Myriad Pro Bold SemiCond"/>
            </a:endParaRPr>
          </a:p>
          <a:p>
            <a:pPr algn="just"/>
            <a:endParaRPr lang="hr-HR" sz="1400" b="1" dirty="0" smtClean="0">
              <a:solidFill>
                <a:schemeClr val="tx2"/>
              </a:solidFill>
              <a:latin typeface="Myriad Pro Bold SemiCond"/>
            </a:endParaRPr>
          </a:p>
          <a:p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Opći </a:t>
            </a:r>
            <a:r>
              <a:rPr lang="hr-HR" sz="1600" b="1" dirty="0">
                <a:solidFill>
                  <a:schemeClr val="tx2"/>
                </a:solidFill>
                <a:latin typeface="Myriad Pro Bold SemiCond"/>
              </a:rPr>
              <a:t>cilj Poziva</a:t>
            </a: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: </a:t>
            </a:r>
          </a:p>
          <a:p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B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olja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socijalna uključenost mladih u RH, posebno mladih u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nepovoljnom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položaju, kroz veće sudjelovanje u kulturnim i umjetničkim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aktivnostima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i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sadržajima.</a:t>
            </a:r>
          </a:p>
          <a:p>
            <a:pPr fontAlgn="t"/>
            <a:endParaRPr lang="hr-HR" sz="1600" b="1" dirty="0" smtClean="0">
              <a:solidFill>
                <a:schemeClr val="tx2"/>
              </a:solidFill>
              <a:latin typeface="Myriad Pro Bold SemiCond"/>
            </a:endParaRPr>
          </a:p>
          <a:p>
            <a:pPr fontAlgn="t"/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Skupina </a:t>
            </a:r>
            <a:r>
              <a:rPr lang="hr-HR" sz="1600" b="1" dirty="0">
                <a:solidFill>
                  <a:schemeClr val="tx2"/>
                </a:solidFill>
                <a:latin typeface="Myriad Pro Bold SemiCond"/>
              </a:rPr>
              <a:t>aktivnosti A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:	Priprema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i provedba participativnih umjetničkih i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kulturnih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aktivnosti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       </a:t>
            </a:r>
          </a:p>
          <a:p>
            <a:pPr fontAlgn="t"/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                                       za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mlade u srednjim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školama.</a:t>
            </a:r>
            <a:endParaRPr lang="hr-HR" sz="1600" dirty="0">
              <a:solidFill>
                <a:schemeClr val="tx2"/>
              </a:solidFill>
              <a:latin typeface="Myriad Pro Bold SemiCond"/>
            </a:endParaRPr>
          </a:p>
          <a:p>
            <a:pPr fontAlgn="t"/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Skupina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 </a:t>
            </a:r>
            <a:r>
              <a:rPr lang="hr-HR" sz="1600" b="1" dirty="0">
                <a:solidFill>
                  <a:schemeClr val="tx2"/>
                </a:solidFill>
                <a:latin typeface="Myriad Pro Bold SemiCond"/>
              </a:rPr>
              <a:t>aktivnosti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 </a:t>
            </a: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B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: 	Priprema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i provedba participativnih umjetničkih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i kulturnih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aktivnosti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   </a:t>
            </a:r>
          </a:p>
          <a:p>
            <a:pPr fontAlgn="t"/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                                       za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mlade u nepovoljnom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položaju.</a:t>
            </a:r>
            <a:endParaRPr lang="hr-HR" sz="1600" dirty="0">
              <a:solidFill>
                <a:schemeClr val="tx2"/>
              </a:solidFill>
              <a:latin typeface="Myriad Pro Bold SemiCond"/>
            </a:endParaRPr>
          </a:p>
          <a:p>
            <a:pPr fontAlgn="t"/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Skupina </a:t>
            </a:r>
            <a:r>
              <a:rPr lang="hr-HR" sz="1600" b="1" dirty="0">
                <a:solidFill>
                  <a:schemeClr val="tx2"/>
                </a:solidFill>
                <a:latin typeface="Myriad Pro Bold SemiCond"/>
              </a:rPr>
              <a:t>aktivnosti </a:t>
            </a: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C: 	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Priprema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, produkcija i provedba kulturnih i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umjetničkih programa.</a:t>
            </a:r>
            <a:endParaRPr lang="hr-HR" sz="1600" dirty="0">
              <a:solidFill>
                <a:schemeClr val="tx2"/>
              </a:solidFill>
              <a:latin typeface="Myriad Pro Bold SemiCond"/>
            </a:endParaRPr>
          </a:p>
          <a:p>
            <a:pPr algn="just"/>
            <a:endParaRPr lang="hr-HR" sz="1600" dirty="0" smtClean="0">
              <a:solidFill>
                <a:schemeClr val="tx2"/>
              </a:solidFill>
              <a:latin typeface="Myriad Pro Bold SemiCond"/>
            </a:endParaRPr>
          </a:p>
          <a:p>
            <a:pPr algn="just"/>
            <a:r>
              <a:rPr lang="pl-PL" sz="1600" dirty="0" smtClean="0">
                <a:solidFill>
                  <a:schemeClr val="tx2"/>
                </a:solidFill>
                <a:latin typeface="Myriad Pro Bold SemiCond"/>
              </a:rPr>
              <a:t>		              </a:t>
            </a:r>
          </a:p>
          <a:p>
            <a:pPr algn="just"/>
            <a:r>
              <a:rPr lang="pl-PL" sz="1600" dirty="0">
                <a:solidFill>
                  <a:schemeClr val="tx2"/>
                </a:solidFill>
                <a:latin typeface="Myriad Pro Bold SemiCond"/>
              </a:rPr>
              <a:t> </a:t>
            </a:r>
            <a:r>
              <a:rPr lang="pl-PL" sz="1600" dirty="0" smtClean="0">
                <a:solidFill>
                  <a:schemeClr val="tx2"/>
                </a:solidFill>
                <a:latin typeface="Myriad Pro Bold SemiCond"/>
              </a:rPr>
              <a:t>                              Rok za podnošenje projektnog prijedloga: </a:t>
            </a:r>
            <a:r>
              <a:rPr lang="pl-PL" sz="1600" b="1" dirty="0" smtClean="0">
                <a:solidFill>
                  <a:schemeClr val="tx2"/>
                </a:solidFill>
                <a:latin typeface="Myriad Pro Bold SemiCond"/>
              </a:rPr>
              <a:t>31</a:t>
            </a:r>
            <a:r>
              <a:rPr lang="pl-PL" sz="1600" b="1" dirty="0">
                <a:solidFill>
                  <a:schemeClr val="tx2"/>
                </a:solidFill>
                <a:latin typeface="Myriad Pro Bold SemiCond"/>
              </a:rPr>
              <a:t>. 3. 2017.</a:t>
            </a:r>
          </a:p>
          <a:p>
            <a:endParaRPr lang="hr-HR" sz="1600" dirty="0">
              <a:latin typeface="Myriad Pro Bold SemiC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918354" y="274638"/>
            <a:ext cx="8229600" cy="1143000"/>
          </a:xfrm>
        </p:spPr>
        <p:txBody>
          <a:bodyPr/>
          <a:lstStyle/>
          <a:p>
            <a:r>
              <a:rPr lang="hr-HR" sz="2400" dirty="0" smtClean="0">
                <a:solidFill>
                  <a:schemeClr val="tx2"/>
                </a:solidFill>
                <a:latin typeface="Myriad Pro Bold SemiCond"/>
              </a:rPr>
              <a:t>Umjetnost i kultura za mlade</a:t>
            </a:r>
            <a:endParaRPr lang="hr-HR" sz="2400" dirty="0">
              <a:solidFill>
                <a:schemeClr val="tx2"/>
              </a:solidFill>
              <a:latin typeface="Myriad Pro Bold SemiCond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2548" y="1600201"/>
            <a:ext cx="7899662" cy="1858224"/>
          </a:xfrm>
        </p:spPr>
        <p:txBody>
          <a:bodyPr/>
          <a:lstStyle/>
          <a:p>
            <a:pPr marL="0" indent="0">
              <a:buNone/>
            </a:pPr>
            <a:r>
              <a:rPr lang="hr-HR" sz="1800" dirty="0" smtClean="0">
                <a:solidFill>
                  <a:schemeClr val="tx2"/>
                </a:solidFill>
                <a:latin typeface="Myriad Pro Bold SemiCond"/>
              </a:rPr>
              <a:t>Ciljne skupine:</a:t>
            </a:r>
          </a:p>
          <a:p>
            <a:pPr marL="0" indent="0">
              <a:buNone/>
            </a:pPr>
            <a:r>
              <a:rPr lang="hr-HR" sz="1800" b="1" dirty="0" smtClean="0">
                <a:solidFill>
                  <a:schemeClr val="tx2"/>
                </a:solidFill>
                <a:latin typeface="Myriad Pro Bold SemiCond"/>
              </a:rPr>
              <a:t>mladi </a:t>
            </a:r>
            <a:r>
              <a:rPr lang="hr-HR" sz="1800" b="1" dirty="0">
                <a:solidFill>
                  <a:schemeClr val="tx2"/>
                </a:solidFill>
                <a:latin typeface="Myriad Pro Bold SemiCond"/>
              </a:rPr>
              <a:t>u dobi od 15 do 25 godina, posebno mladi u nepovoljnom položaju </a:t>
            </a:r>
            <a:r>
              <a:rPr lang="hr-HR" sz="1800" dirty="0">
                <a:solidFill>
                  <a:schemeClr val="tx2"/>
                </a:solidFill>
                <a:latin typeface="Myriad Pro Bold SemiCond"/>
              </a:rPr>
              <a:t>(osobe s invaliditetom/djeca s teškoćama u razvoju; pripadnici romske i drugih nacionalnih manjina; nezaposleni, uključujući dugotrajno nezaposleni; mlade osobe koje su korisnici socijalne skrbi</a:t>
            </a:r>
            <a:r>
              <a:rPr lang="hr-HR" sz="1800" dirty="0" smtClean="0">
                <a:solidFill>
                  <a:schemeClr val="tx2"/>
                </a:solidFill>
                <a:latin typeface="Myriad Pro Bold SemiCond"/>
              </a:rPr>
              <a:t>)</a:t>
            </a:r>
          </a:p>
          <a:p>
            <a:pPr marL="0" indent="0">
              <a:buNone/>
            </a:pPr>
            <a:endParaRPr lang="hr-HR" sz="1800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800" dirty="0" smtClean="0">
                <a:solidFill>
                  <a:schemeClr val="tx2"/>
                </a:solidFill>
                <a:latin typeface="Myriad Pro Bold SemiCond"/>
              </a:rPr>
              <a:t>Prijavitelji:</a:t>
            </a:r>
          </a:p>
          <a:p>
            <a:r>
              <a:rPr lang="hr-HR" sz="1800" dirty="0" smtClean="0">
                <a:solidFill>
                  <a:schemeClr val="tx2"/>
                </a:solidFill>
                <a:latin typeface="Myriad Pro Bold SemiCond"/>
              </a:rPr>
              <a:t>umjetnička organizacija</a:t>
            </a:r>
          </a:p>
          <a:p>
            <a:r>
              <a:rPr lang="hr-HR" sz="1800" dirty="0" smtClean="0">
                <a:solidFill>
                  <a:schemeClr val="tx2"/>
                </a:solidFill>
                <a:latin typeface="Myriad Pro Bold SemiCond"/>
              </a:rPr>
              <a:t>udruga </a:t>
            </a:r>
            <a:r>
              <a:rPr lang="hr-HR" sz="1800" dirty="0">
                <a:solidFill>
                  <a:schemeClr val="tx2"/>
                </a:solidFill>
                <a:latin typeface="Myriad Pro Bold SemiCond"/>
              </a:rPr>
              <a:t>u području kulture i </a:t>
            </a:r>
            <a:r>
              <a:rPr lang="hr-HR" sz="1800" dirty="0" smtClean="0">
                <a:solidFill>
                  <a:schemeClr val="tx2"/>
                </a:solidFill>
                <a:latin typeface="Myriad Pro Bold SemiCond"/>
              </a:rPr>
              <a:t>umjetnosti</a:t>
            </a:r>
          </a:p>
          <a:p>
            <a:r>
              <a:rPr lang="hr-HR" sz="1800" dirty="0" smtClean="0">
                <a:solidFill>
                  <a:schemeClr val="tx2"/>
                </a:solidFill>
                <a:latin typeface="Myriad Pro Bold SemiCond"/>
              </a:rPr>
              <a:t>udruga u području socijalne djelatnosti (</a:t>
            </a:r>
            <a:r>
              <a:rPr lang="hr-HR" sz="1800" b="1" dirty="0" smtClean="0">
                <a:solidFill>
                  <a:schemeClr val="tx2"/>
                </a:solidFill>
                <a:latin typeface="Myriad Pro Bold SemiCond"/>
              </a:rPr>
              <a:t>samo za skupinu aktivnosti B</a:t>
            </a:r>
            <a:r>
              <a:rPr lang="hr-HR" sz="1800" dirty="0" smtClean="0">
                <a:solidFill>
                  <a:schemeClr val="tx2"/>
                </a:solidFill>
                <a:latin typeface="Myriad Pro Bold SemiCond"/>
              </a:rPr>
              <a:t>), zaklada</a:t>
            </a:r>
          </a:p>
          <a:p>
            <a:r>
              <a:rPr lang="hr-HR" sz="1800" dirty="0" smtClean="0">
                <a:solidFill>
                  <a:schemeClr val="tx2"/>
                </a:solidFill>
                <a:latin typeface="Myriad Pro Bold SemiCond"/>
              </a:rPr>
              <a:t>ustanova </a:t>
            </a:r>
            <a:r>
              <a:rPr lang="hr-HR" sz="1800" dirty="0">
                <a:solidFill>
                  <a:schemeClr val="tx2"/>
                </a:solidFill>
                <a:latin typeface="Myriad Pro Bold SemiCond"/>
              </a:rPr>
              <a:t>u </a:t>
            </a:r>
            <a:r>
              <a:rPr lang="hr-HR" sz="1800" dirty="0" smtClean="0">
                <a:solidFill>
                  <a:schemeClr val="tx2"/>
                </a:solidFill>
                <a:latin typeface="Myriad Pro Bold SemiCond"/>
              </a:rPr>
              <a:t>kulturi</a:t>
            </a:r>
          </a:p>
          <a:p>
            <a:r>
              <a:rPr lang="hr-HR" sz="1800" dirty="0" smtClean="0">
                <a:solidFill>
                  <a:schemeClr val="tx2"/>
                </a:solidFill>
                <a:latin typeface="Myriad Pro Bold SemiCond"/>
              </a:rPr>
              <a:t>jedinica </a:t>
            </a:r>
            <a:r>
              <a:rPr lang="hr-HR" sz="1800" dirty="0">
                <a:solidFill>
                  <a:schemeClr val="tx2"/>
                </a:solidFill>
                <a:latin typeface="Myriad Pro Bold SemiCond"/>
              </a:rPr>
              <a:t>lokalne i područne (regionalne) samouprave </a:t>
            </a:r>
            <a:endParaRPr lang="hr-HR" sz="1800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 algn="ctr">
              <a:buNone/>
            </a:pPr>
            <a:r>
              <a:rPr lang="hr-HR" sz="1800" dirty="0">
                <a:solidFill>
                  <a:schemeClr val="tx2"/>
                </a:solidFill>
                <a:latin typeface="Myriad Pro Bold SemiCond"/>
              </a:rPr>
              <a:t>	</a:t>
            </a:r>
          </a:p>
          <a:p>
            <a:pPr marL="0" indent="0" algn="ctr">
              <a:buNone/>
            </a:pPr>
            <a:r>
              <a:rPr lang="hr-HR" sz="1800" dirty="0" smtClean="0">
                <a:solidFill>
                  <a:schemeClr val="tx2"/>
                </a:solidFill>
                <a:latin typeface="Myriad Pro Bold SemiCond"/>
              </a:rPr>
              <a:t>          Sve navedene pravne osobe mogu biti partneri u provedbi projekta.</a:t>
            </a:r>
          </a:p>
          <a:p>
            <a:pPr marL="0" indent="0">
              <a:buNone/>
            </a:pPr>
            <a:endParaRPr lang="hr-HR" sz="1400" dirty="0">
              <a:latin typeface="Myriad Pro Bold SemiCond"/>
            </a:endParaRPr>
          </a:p>
          <a:p>
            <a:pPr marL="0" indent="0">
              <a:buNone/>
            </a:pPr>
            <a:r>
              <a:rPr lang="hr-HR" sz="1400" dirty="0">
                <a:latin typeface="Myriad Pro Bold SemiCond"/>
              </a:rPr>
              <a:t> </a:t>
            </a:r>
          </a:p>
          <a:p>
            <a:pPr marL="0" indent="0">
              <a:buNone/>
            </a:pP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78667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81" y="274638"/>
            <a:ext cx="8229600" cy="1143000"/>
          </a:xfrm>
        </p:spPr>
        <p:txBody>
          <a:bodyPr/>
          <a:lstStyle/>
          <a:p>
            <a:r>
              <a:rPr lang="hr-HR" sz="2400" dirty="0" smtClean="0">
                <a:solidFill>
                  <a:schemeClr val="tx2"/>
                </a:solidFill>
                <a:latin typeface="Myriad Pro Bold SemiCond"/>
              </a:rPr>
              <a:t>Financijska alokacija i iznos bespovratnih sredstava Poziva</a:t>
            </a:r>
            <a:endParaRPr lang="hr-HR" sz="2400" dirty="0">
              <a:solidFill>
                <a:schemeClr val="tx2"/>
              </a:solidFill>
              <a:latin typeface="Myriad Pro Bold SemiCond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4509382"/>
              </p:ext>
            </p:extLst>
          </p:nvPr>
        </p:nvGraphicFramePr>
        <p:xfrm>
          <a:off x="183822" y="1785376"/>
          <a:ext cx="7817667" cy="437159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43200"/>
                <a:gridCol w="2743200"/>
                <a:gridCol w="2331267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3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UKUPNA</a:t>
                      </a:r>
                      <a:r>
                        <a:rPr lang="hr-HR" sz="1300" b="1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 BESPOVRATNA SREDSTVA</a:t>
                      </a:r>
                      <a:endParaRPr lang="hr-HR" sz="1300" b="1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30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100 %</a:t>
                      </a:r>
                      <a:endParaRPr lang="hr-HR" sz="1300" b="1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30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18.000.000,00</a:t>
                      </a:r>
                      <a:r>
                        <a:rPr lang="hr-HR" sz="1300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 HRK</a:t>
                      </a:r>
                      <a:endParaRPr lang="hr-HR" sz="1300" b="1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300" u="none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Sredstva</a:t>
                      </a:r>
                      <a:r>
                        <a:rPr lang="hr-HR" sz="13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 Europske Unije</a:t>
                      </a:r>
                    </a:p>
                    <a:p>
                      <a:pPr algn="l"/>
                      <a:r>
                        <a:rPr lang="hr-HR" sz="13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(Europski socijalni fond)</a:t>
                      </a:r>
                      <a:endParaRPr lang="hr-HR" sz="1300" b="1" u="none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3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85  %</a:t>
                      </a:r>
                      <a:endParaRPr lang="hr-HR" sz="1300" dirty="0">
                        <a:solidFill>
                          <a:schemeClr val="tx2"/>
                        </a:solidFill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3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15.300.000,00 HRK</a:t>
                      </a:r>
                      <a:endParaRPr lang="hr-HR" sz="1300" dirty="0">
                        <a:solidFill>
                          <a:schemeClr val="tx2"/>
                        </a:solidFill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300" u="none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Sredstv</a:t>
                      </a:r>
                      <a:r>
                        <a:rPr lang="hr-HR" sz="13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a državnog proračuna</a:t>
                      </a:r>
                    </a:p>
                    <a:p>
                      <a:pPr algn="l"/>
                      <a:r>
                        <a:rPr lang="hr-HR" sz="13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(Ministarstvo kulture)</a:t>
                      </a:r>
                      <a:endParaRPr lang="hr-HR" sz="1300" b="1" u="none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3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15  %</a:t>
                      </a:r>
                      <a:endParaRPr lang="hr-HR" sz="1300" dirty="0">
                        <a:solidFill>
                          <a:schemeClr val="tx2"/>
                        </a:solidFill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3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2.700.000,00 HRK</a:t>
                      </a:r>
                      <a:endParaRPr lang="hr-HR" sz="1300" dirty="0">
                        <a:solidFill>
                          <a:schemeClr val="tx2"/>
                        </a:solidFill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00" b="1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ALOKACIJA PDP-a PO SKUPINAMA </a:t>
                      </a:r>
                      <a:r>
                        <a:rPr lang="hr-HR" sz="13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AKTIVNOSTI                          </a:t>
                      </a:r>
                      <a:endParaRPr lang="hr-HR" sz="1300" b="1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Skupina </a:t>
                      </a:r>
                      <a:r>
                        <a:rPr lang="hr-HR" sz="130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A</a:t>
                      </a:r>
                      <a:endParaRPr lang="hr-HR" sz="1300" dirty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3.000.000,00 kn</a:t>
                      </a:r>
                      <a:endParaRPr lang="hr-HR" sz="1300" dirty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Skupina </a:t>
                      </a:r>
                      <a:r>
                        <a:rPr lang="hr-HR" sz="130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B</a:t>
                      </a:r>
                      <a:endParaRPr lang="hr-HR" sz="1300" dirty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7.500.000,00 kn </a:t>
                      </a:r>
                      <a:endParaRPr lang="hr-HR" sz="1300" dirty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Skupina </a:t>
                      </a:r>
                      <a:r>
                        <a:rPr lang="hr-HR" sz="130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C</a:t>
                      </a:r>
                      <a:endParaRPr lang="hr-HR" sz="1300" dirty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7.500.000,00 kn</a:t>
                      </a:r>
                      <a:endParaRPr lang="hr-HR" sz="1300" dirty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3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IZNOS BESPOVRATNIH SREDSTAVA PO PROJEKTNOM PRIJEDLOGU</a:t>
                      </a:r>
                      <a:endParaRPr lang="hr-HR" sz="1300" b="1" dirty="0" smtClean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Najniža vrijednost </a:t>
                      </a:r>
                      <a:r>
                        <a:rPr lang="hr-HR" sz="130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potpore</a:t>
                      </a:r>
                      <a:endParaRPr lang="hr-HR" sz="1300" dirty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30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Najviša vrijednost potpore</a:t>
                      </a:r>
                      <a:endParaRPr lang="hr-HR" sz="1300" dirty="0" smtClean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Skupina aktivnosti </a:t>
                      </a:r>
                      <a:r>
                        <a:rPr lang="hr-HR" sz="130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A</a:t>
                      </a:r>
                      <a:endParaRPr lang="hr-HR" sz="1300" dirty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100.000,00 kn</a:t>
                      </a:r>
                      <a:endParaRPr lang="hr-HR" sz="1300" dirty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   700.000,00 kn</a:t>
                      </a:r>
                      <a:endParaRPr lang="hr-HR" sz="1300" dirty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Skupina aktivnosti </a:t>
                      </a:r>
                      <a:r>
                        <a:rPr lang="hr-HR" sz="130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B</a:t>
                      </a:r>
                      <a:endParaRPr lang="hr-HR" sz="1300" dirty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100.000,00 kn</a:t>
                      </a:r>
                      <a:endParaRPr lang="hr-HR" sz="130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1.000.000,00 kn</a:t>
                      </a:r>
                      <a:endParaRPr lang="hr-HR" sz="1300" dirty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Skupina aktivnosti C </a:t>
                      </a:r>
                      <a:endParaRPr lang="hr-HR" sz="1300" dirty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400.000,00 kn</a:t>
                      </a:r>
                      <a:endParaRPr lang="hr-HR" sz="1300" dirty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1.000.000,00 kn</a:t>
                      </a:r>
                      <a:endParaRPr lang="hr-HR" sz="1300" dirty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91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10585" y="147119"/>
            <a:ext cx="8229600" cy="1143000"/>
          </a:xfrm>
        </p:spPr>
        <p:txBody>
          <a:bodyPr/>
          <a:lstStyle/>
          <a:p>
            <a:r>
              <a:rPr lang="hr-HR" sz="2400" dirty="0" smtClean="0">
                <a:solidFill>
                  <a:schemeClr val="tx2"/>
                </a:solidFill>
                <a:latin typeface="Myriad Pro Bold SemiCond"/>
              </a:rPr>
              <a:t>Umjetnost i kultura 54 + </a:t>
            </a:r>
            <a:endParaRPr lang="hr-HR" sz="2400" dirty="0">
              <a:solidFill>
                <a:schemeClr val="tx2"/>
              </a:solidFill>
              <a:latin typeface="Myriad Pro Bold SemiC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890" y="1279339"/>
            <a:ext cx="7129603" cy="5002039"/>
          </a:xfrm>
        </p:spPr>
        <p:txBody>
          <a:bodyPr/>
          <a:lstStyle/>
          <a:p>
            <a:pPr marL="0" indent="0" algn="just">
              <a:buNone/>
            </a:pPr>
            <a:endParaRPr lang="hr-HR" sz="1200" b="1" dirty="0" smtClean="0">
              <a:latin typeface="Myriad Pro Bold SemiCond"/>
            </a:endParaRPr>
          </a:p>
          <a:p>
            <a:pPr marL="0" indent="0" algn="just">
              <a:buNone/>
            </a:pPr>
            <a:r>
              <a:rPr lang="hr-HR" sz="1400" b="1" dirty="0" smtClean="0">
                <a:solidFill>
                  <a:schemeClr val="tx2"/>
                </a:solidFill>
                <a:latin typeface="Myriad Pro Bold SemiCond"/>
              </a:rPr>
              <a:t>Operativni </a:t>
            </a:r>
            <a:r>
              <a:rPr lang="hr-HR" sz="1400" b="1" dirty="0">
                <a:solidFill>
                  <a:schemeClr val="tx2"/>
                </a:solidFill>
                <a:latin typeface="Myriad Pro Bold SemiCond"/>
              </a:rPr>
              <a:t>program Učinkoviti ljudski potencijali 2014. - 2020.</a:t>
            </a:r>
          </a:p>
          <a:p>
            <a:pPr marL="0" indent="0">
              <a:buNone/>
            </a:pPr>
            <a:r>
              <a:rPr lang="hr-HR" sz="1400" dirty="0" smtClean="0">
                <a:solidFill>
                  <a:schemeClr val="tx2"/>
                </a:solidFill>
                <a:latin typeface="Myriad Pro Bold SemiCond"/>
              </a:rPr>
              <a:t>Prioritetna </a:t>
            </a:r>
            <a:r>
              <a:rPr lang="hr-HR" sz="1400" dirty="0">
                <a:solidFill>
                  <a:schemeClr val="tx2"/>
                </a:solidFill>
                <a:latin typeface="Myriad Pro Bold SemiCond"/>
              </a:rPr>
              <a:t>os 2 </a:t>
            </a:r>
            <a:r>
              <a:rPr lang="hr-HR" sz="1400" b="1" dirty="0">
                <a:solidFill>
                  <a:schemeClr val="tx2"/>
                </a:solidFill>
                <a:latin typeface="Myriad Pro Bold SemiCond"/>
              </a:rPr>
              <a:t>‘’Socijalna uključenost</a:t>
            </a:r>
            <a:r>
              <a:rPr lang="hr-HR" sz="1400" b="1" dirty="0" smtClean="0">
                <a:solidFill>
                  <a:schemeClr val="tx2"/>
                </a:solidFill>
                <a:latin typeface="Myriad Pro Bold SemiCond"/>
              </a:rPr>
              <a:t>’’</a:t>
            </a:r>
            <a:br>
              <a:rPr lang="hr-HR" sz="1400" b="1" dirty="0" smtClean="0">
                <a:solidFill>
                  <a:schemeClr val="tx2"/>
                </a:solidFill>
                <a:latin typeface="Myriad Pro Bold SemiCond"/>
              </a:rPr>
            </a:br>
            <a:r>
              <a:rPr lang="hr-HR" sz="1400" dirty="0" smtClean="0">
                <a:solidFill>
                  <a:schemeClr val="tx2"/>
                </a:solidFill>
                <a:latin typeface="Myriad Pro Bold SemiCond"/>
              </a:rPr>
              <a:t>Specifični </a:t>
            </a:r>
            <a:r>
              <a:rPr lang="hr-HR" sz="1400" dirty="0">
                <a:solidFill>
                  <a:schemeClr val="tx2"/>
                </a:solidFill>
                <a:latin typeface="Myriad Pro Bold SemiCond"/>
              </a:rPr>
              <a:t>cilj 9.i.1.: </a:t>
            </a:r>
            <a:r>
              <a:rPr lang="hr-HR" sz="1400" b="1" dirty="0">
                <a:solidFill>
                  <a:schemeClr val="tx2"/>
                </a:solidFill>
                <a:latin typeface="Myriad Pro Bold SemiCond"/>
              </a:rPr>
              <a:t>Borba protiv siromaštva i socijalne isključenosti kroz promociju integracije na tržište rada i socijalne integracije ranjivih skupina, i borba protiv svih oblika </a:t>
            </a:r>
            <a:r>
              <a:rPr lang="hr-HR" sz="1400" b="1" dirty="0" smtClean="0">
                <a:solidFill>
                  <a:schemeClr val="tx2"/>
                </a:solidFill>
                <a:latin typeface="Myriad Pro Bold SemiCond"/>
              </a:rPr>
              <a:t>diskriminacije</a:t>
            </a:r>
          </a:p>
          <a:p>
            <a:pPr marL="0" indent="0">
              <a:buNone/>
            </a:pPr>
            <a:endParaRPr lang="hr-HR" sz="1400" b="1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 algn="just">
              <a:buNone/>
            </a:pP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Opći cilj poziva: </a:t>
            </a:r>
          </a:p>
          <a:p>
            <a:pPr marL="0" indent="0" algn="just">
              <a:buNone/>
            </a:pP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Socijalno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uključivanje i unaprjeđenje kvalitete života osoba starijih od 54 godine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kroz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poboljšanje pristupa  kulturnim i umjetničkim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aktivnostima.</a:t>
            </a:r>
          </a:p>
          <a:p>
            <a:pPr marL="0" indent="0" algn="just">
              <a:buNone/>
            </a:pPr>
            <a:endParaRPr lang="hr-HR" sz="1600" dirty="0">
              <a:solidFill>
                <a:schemeClr val="tx2"/>
              </a:solidFill>
              <a:latin typeface="Myriad Pro Bold SemiCond"/>
            </a:endParaRPr>
          </a:p>
          <a:p>
            <a:pPr marL="0" indent="0" algn="just">
              <a:buNone/>
            </a:pP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Aktivnosti: </a:t>
            </a:r>
          </a:p>
          <a:p>
            <a:pPr marL="0" indent="0" algn="just">
              <a:buNone/>
            </a:pP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organizacija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i provedba aktivnosti iz područja kulture i umjetnosti za osobe starije od 54 godina</a:t>
            </a:r>
            <a:r>
              <a:rPr lang="hr-HR" sz="1600">
                <a:solidFill>
                  <a:schemeClr val="tx2"/>
                </a:solidFill>
                <a:latin typeface="Myriad Pro Bold SemiCond"/>
              </a:rPr>
              <a:t>, </a:t>
            </a:r>
            <a:r>
              <a:rPr lang="hr-HR" sz="1600" smtClean="0">
                <a:solidFill>
                  <a:schemeClr val="tx2"/>
                </a:solidFill>
                <a:latin typeface="Myriad Pro Bold SemiCond"/>
              </a:rPr>
              <a:t>stručno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usavršavanje umjetnika i kulturnih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djelatnika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u području kulturne i umjetničke edukacije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te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medijacije usmjerene na osobe starije od 54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godine</a:t>
            </a:r>
            <a:endParaRPr lang="hr-HR" sz="1600" dirty="0">
              <a:solidFill>
                <a:schemeClr val="tx2"/>
              </a:solidFill>
              <a:latin typeface="Myriad Pro Bold SemiCond"/>
            </a:endParaRPr>
          </a:p>
          <a:p>
            <a:pPr marL="0" indent="0" algn="just">
              <a:buNone/>
            </a:pPr>
            <a:endParaRPr lang="hr-HR" sz="1600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 algn="just">
              <a:buNone/>
            </a:pP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Planirano </a:t>
            </a:r>
            <a:r>
              <a:rPr lang="hr-HR" sz="1600" b="1" dirty="0">
                <a:solidFill>
                  <a:schemeClr val="tx2"/>
                </a:solidFill>
                <a:latin typeface="Myriad Pro Bold SemiCond"/>
              </a:rPr>
              <a:t>trajanje provedbe </a:t>
            </a: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projekata: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do 18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mjeseci. </a:t>
            </a:r>
          </a:p>
          <a:p>
            <a:pPr marL="0" indent="0" algn="ctr">
              <a:buNone/>
            </a:pPr>
            <a:endParaRPr lang="hr-HR" sz="1600" b="1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 algn="ctr">
              <a:buNone/>
            </a:pP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Objava Poziva: travanj 2017.</a:t>
            </a:r>
          </a:p>
          <a:p>
            <a:pPr marL="0" indent="0" algn="just">
              <a:buNone/>
            </a:pPr>
            <a:endParaRPr lang="hr-HR" sz="1800" dirty="0">
              <a:latin typeface="Myriad Pro Bold SemiCond"/>
            </a:endParaRPr>
          </a:p>
          <a:p>
            <a:pPr marL="0" indent="0" algn="just">
              <a:buNone/>
            </a:pPr>
            <a:endParaRPr lang="hr-HR" sz="1800" dirty="0">
              <a:latin typeface="Myriad Pro Bold SemiCond"/>
            </a:endParaRPr>
          </a:p>
          <a:p>
            <a:pPr marL="0" indent="0" algn="just">
              <a:buNone/>
            </a:pPr>
            <a:endParaRPr lang="hr-HR" sz="1800" b="1" dirty="0">
              <a:latin typeface="Myriad Pro Bold SemiCond"/>
            </a:endParaRPr>
          </a:p>
          <a:p>
            <a:pPr marL="0" indent="0" algn="just">
              <a:buNone/>
            </a:pPr>
            <a:endParaRPr lang="hr-HR" sz="1000" dirty="0">
              <a:latin typeface="Myriad Pro Bold SemiCond"/>
            </a:endParaRPr>
          </a:p>
        </p:txBody>
      </p:sp>
    </p:spTree>
    <p:extLst>
      <p:ext uri="{BB962C8B-B14F-4D97-AF65-F5344CB8AC3E}">
        <p14:creationId xmlns:p14="http://schemas.microsoft.com/office/powerpoint/2010/main" val="26866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29479" y="0"/>
            <a:ext cx="8139065" cy="1143000"/>
          </a:xfrm>
        </p:spPr>
        <p:txBody>
          <a:bodyPr/>
          <a:lstStyle/>
          <a:p>
            <a:r>
              <a:rPr lang="hr-HR" sz="2400" dirty="0" smtClean="0">
                <a:solidFill>
                  <a:schemeClr val="tx2"/>
                </a:solidFill>
                <a:latin typeface="Myriad Pro Bold SemiCond"/>
              </a:rPr>
              <a:t>Umjetnost i kultura 54 + </a:t>
            </a:r>
            <a:endParaRPr lang="hr-HR" sz="2400" dirty="0">
              <a:solidFill>
                <a:schemeClr val="tx2"/>
              </a:solidFill>
              <a:latin typeface="Myriad Pro Bold SemiCond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904393"/>
              </p:ext>
            </p:extLst>
          </p:nvPr>
        </p:nvGraphicFramePr>
        <p:xfrm>
          <a:off x="368625" y="4120331"/>
          <a:ext cx="8229600" cy="244348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2743200"/>
                <a:gridCol w="2743200"/>
                <a:gridCol w="2743200"/>
              </a:tblGrid>
              <a:tr h="374410">
                <a:tc>
                  <a:txBody>
                    <a:bodyPr/>
                    <a:lstStyle/>
                    <a:p>
                      <a:pPr algn="l"/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UKUPNA</a:t>
                      </a:r>
                      <a:r>
                        <a:rPr lang="hr-HR" sz="1400" b="1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 BESPOVRATNA SREDSTVA</a:t>
                      </a:r>
                      <a:endParaRPr lang="hr-HR" sz="1400" b="1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100 %</a:t>
                      </a:r>
                      <a:endParaRPr lang="hr-HR" sz="1400" b="1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20.000.000,00</a:t>
                      </a:r>
                      <a:r>
                        <a:rPr lang="hr-HR" sz="1400" b="1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 HRK</a:t>
                      </a:r>
                      <a:endParaRPr lang="hr-HR" sz="1400" b="1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400" u="none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Sredstva</a:t>
                      </a:r>
                      <a:r>
                        <a:rPr lang="hr-HR" sz="14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 Europske Unije</a:t>
                      </a:r>
                    </a:p>
                    <a:p>
                      <a:pPr algn="l"/>
                      <a:r>
                        <a:rPr lang="hr-HR" sz="14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(Europski socijalni fond)</a:t>
                      </a:r>
                      <a:endParaRPr lang="hr-HR" sz="1400" b="1" u="none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85  %</a:t>
                      </a:r>
                      <a:endParaRPr lang="hr-HR" sz="1400" dirty="0">
                        <a:solidFill>
                          <a:schemeClr val="tx2"/>
                        </a:solidFill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17.000.000,00 HRK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400" u="none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Sredstv</a:t>
                      </a:r>
                      <a:r>
                        <a:rPr lang="hr-HR" sz="14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a državnog proračuna</a:t>
                      </a:r>
                    </a:p>
                    <a:p>
                      <a:pPr algn="l"/>
                      <a:r>
                        <a:rPr lang="hr-HR" sz="14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(Ministarstvo kulture)</a:t>
                      </a:r>
                      <a:endParaRPr lang="hr-HR" sz="1400" b="1" u="none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15  %</a:t>
                      </a:r>
                      <a:endParaRPr lang="hr-HR" sz="1400" dirty="0">
                        <a:solidFill>
                          <a:schemeClr val="tx2"/>
                        </a:solidFill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3.000.000,00 HRK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IZNOS BESPOVRATNIH SREDSTAVA PO PROJEKTNOM PRIJEDLOGU</a:t>
                      </a:r>
                      <a:endParaRPr lang="hr-HR" sz="1400" b="1" dirty="0" smtClean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Najniža vrijednost </a:t>
                      </a:r>
                      <a:r>
                        <a:rPr lang="hr-HR" sz="140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potpore</a:t>
                      </a:r>
                      <a:endParaRPr lang="hr-HR" sz="1400" dirty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Najviša vrijednost potpore</a:t>
                      </a:r>
                      <a:endParaRPr lang="hr-HR" sz="1400" dirty="0" smtClean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      100.000,00 HRK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       1.000.000,00 HRK</a:t>
                      </a:r>
                    </a:p>
                    <a:p>
                      <a:endParaRPr lang="hr-HR" sz="1400" dirty="0" smtClean="0">
                        <a:solidFill>
                          <a:schemeClr val="tx2"/>
                        </a:solidFill>
                        <a:latin typeface="Myriad Pro Bold SemiCon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46077" y="995668"/>
            <a:ext cx="666787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Prijavitelji: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organizacije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civilnog društva u području kulture i umjetnosti (umjetničke organizacije,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udruge,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zaklade te neprofitne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zadruge)</a:t>
            </a:r>
            <a:endParaRPr lang="hr-HR" sz="1600" dirty="0">
              <a:solidFill>
                <a:schemeClr val="tx2"/>
              </a:solidFill>
              <a:latin typeface="Myriad Pro Bold SemiCon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ustanove u kulturi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jedinice lokalne i područne (regionalne) samouprave</a:t>
            </a:r>
          </a:p>
          <a:p>
            <a:endParaRPr lang="hr-HR" sz="1600" b="1" dirty="0" smtClean="0">
              <a:solidFill>
                <a:schemeClr val="tx2"/>
              </a:solidFill>
              <a:latin typeface="Myriad Pro Bold SemiCond"/>
            </a:endParaRPr>
          </a:p>
          <a:p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Partneri: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organizacije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civilnog društva u području kulture i umjetnosti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te socijalne djelatnosti</a:t>
            </a:r>
            <a:endParaRPr lang="hr-HR" sz="1600" dirty="0">
              <a:solidFill>
                <a:schemeClr val="tx2"/>
              </a:solidFill>
              <a:latin typeface="Myriad Pro Bold SemiCon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ustanove u kulturi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ustanove socijalne skrbi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jedinice lokalne i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područne (regionalne) samouprave</a:t>
            </a:r>
            <a:endParaRPr lang="hr-HR" sz="1600" dirty="0">
              <a:solidFill>
                <a:schemeClr val="tx2"/>
              </a:solidFill>
              <a:latin typeface="Myriad Pro Bold SemiCond"/>
            </a:endParaRPr>
          </a:p>
          <a:p>
            <a:endParaRPr lang="hr-HR" sz="12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192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31216" y="428547"/>
            <a:ext cx="8328580" cy="685029"/>
          </a:xfrm>
        </p:spPr>
        <p:txBody>
          <a:bodyPr/>
          <a:lstStyle/>
          <a:p>
            <a:r>
              <a:rPr lang="hr-HR" sz="2400" dirty="0">
                <a:solidFill>
                  <a:schemeClr val="tx2"/>
                </a:solidFill>
                <a:latin typeface="Myriad Pro Bold SemiCond"/>
              </a:rPr>
              <a:t>Kultura u centru – potpora razvoju </a:t>
            </a:r>
            <a:r>
              <a:rPr lang="hr-HR" sz="2400" dirty="0" smtClean="0">
                <a:solidFill>
                  <a:schemeClr val="tx2"/>
                </a:solidFill>
                <a:latin typeface="Myriad Pro Bold SemiCond"/>
              </a:rPr>
              <a:t>javno -</a:t>
            </a:r>
            <a:br>
              <a:rPr lang="hr-HR" sz="2400" dirty="0" smtClean="0">
                <a:solidFill>
                  <a:schemeClr val="tx2"/>
                </a:solidFill>
                <a:latin typeface="Myriad Pro Bold SemiCond"/>
              </a:rPr>
            </a:br>
            <a:r>
              <a:rPr lang="hr-HR" sz="2400" dirty="0" smtClean="0">
                <a:solidFill>
                  <a:schemeClr val="tx2"/>
                </a:solidFill>
                <a:latin typeface="Myriad Pro Bold SemiCond"/>
              </a:rPr>
              <a:t>civilnoga </a:t>
            </a:r>
            <a:r>
              <a:rPr lang="hr-HR" sz="2400" dirty="0">
                <a:solidFill>
                  <a:schemeClr val="tx2"/>
                </a:solidFill>
                <a:latin typeface="Myriad Pro Bold SemiCond"/>
              </a:rPr>
              <a:t>partnerstva u </a:t>
            </a:r>
            <a:r>
              <a:rPr lang="hr-HR" sz="2400" dirty="0" smtClean="0">
                <a:solidFill>
                  <a:schemeClr val="tx2"/>
                </a:solidFill>
                <a:latin typeface="Myriad Pro Bold SemiCond"/>
              </a:rPr>
              <a:t>kulturi</a:t>
            </a:r>
            <a:endParaRPr lang="hr-HR" sz="2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95" y="1274276"/>
            <a:ext cx="7513163" cy="5398128"/>
          </a:xfrm>
        </p:spPr>
        <p:txBody>
          <a:bodyPr/>
          <a:lstStyle/>
          <a:p>
            <a:pPr marL="0" indent="0">
              <a:buNone/>
            </a:pPr>
            <a:endParaRPr lang="hr-HR" sz="1200" b="1" dirty="0" smtClean="0">
              <a:latin typeface="Myriad Pro Bold SemiCond"/>
            </a:endParaRPr>
          </a:p>
          <a:p>
            <a:pPr marL="0" indent="0">
              <a:buNone/>
            </a:pPr>
            <a:r>
              <a:rPr lang="hr-HR" sz="1400" b="1" dirty="0" smtClean="0">
                <a:solidFill>
                  <a:schemeClr val="tx2"/>
                </a:solidFill>
                <a:latin typeface="Myriad Pro Bold SemiCond"/>
              </a:rPr>
              <a:t>Operativni program </a:t>
            </a:r>
            <a:r>
              <a:rPr lang="hr-HR" sz="1400" b="1" dirty="0">
                <a:solidFill>
                  <a:schemeClr val="tx2"/>
                </a:solidFill>
                <a:latin typeface="Myriad Pro Bold SemiCond"/>
              </a:rPr>
              <a:t>„Učinkoviti ljudski potencijali” 2014.-2020.</a:t>
            </a:r>
          </a:p>
          <a:p>
            <a:pPr marL="0" indent="0">
              <a:buNone/>
            </a:pPr>
            <a:r>
              <a:rPr lang="hr-HR" sz="1400" dirty="0">
                <a:solidFill>
                  <a:schemeClr val="tx2"/>
                </a:solidFill>
                <a:latin typeface="Myriad Pro Bold SemiCond"/>
              </a:rPr>
              <a:t>Prioritetna os 4. </a:t>
            </a:r>
            <a:r>
              <a:rPr lang="hr-HR" sz="1400" b="1" dirty="0">
                <a:solidFill>
                  <a:schemeClr val="tx2"/>
                </a:solidFill>
                <a:latin typeface="Myriad Pro Bold SemiCond"/>
              </a:rPr>
              <a:t>„Dobro upravljanje”</a:t>
            </a:r>
          </a:p>
          <a:p>
            <a:pPr marL="0" indent="0">
              <a:buNone/>
            </a:pPr>
            <a:r>
              <a:rPr lang="hr-HR" sz="1400" dirty="0">
                <a:solidFill>
                  <a:schemeClr val="tx2"/>
                </a:solidFill>
                <a:latin typeface="Myriad Pro Bold SemiCond"/>
              </a:rPr>
              <a:t>Specifični cilj 11.ii.1. „</a:t>
            </a:r>
            <a:r>
              <a:rPr lang="hr-HR" sz="1400" b="1" dirty="0">
                <a:solidFill>
                  <a:schemeClr val="tx2"/>
                </a:solidFill>
                <a:latin typeface="Myriad Pro Bold SemiCond"/>
              </a:rPr>
              <a:t>Razvoj kapaciteta organizacija civilnog društva, osobito udruga i socijalnih partnera te jačanja civilnog i socijalnog dijaloga radi boljeg upravljanja</a:t>
            </a:r>
            <a:r>
              <a:rPr lang="hr-HR" sz="1400" b="1" dirty="0" smtClean="0">
                <a:solidFill>
                  <a:schemeClr val="tx2"/>
                </a:solidFill>
                <a:latin typeface="Myriad Pro Bold SemiCond"/>
              </a:rPr>
              <a:t>”</a:t>
            </a:r>
          </a:p>
          <a:p>
            <a:pPr marL="0" indent="0">
              <a:buNone/>
            </a:pPr>
            <a:endParaRPr lang="hr-HR" sz="1200" b="1" dirty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Opći cilj Poziva:</a:t>
            </a:r>
          </a:p>
          <a:p>
            <a:pPr marL="0" indent="0">
              <a:buNone/>
            </a:pP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Razvoj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dobrog upravljanja u kulturi jačanjem suradnje civilnog i javnog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sektora.</a:t>
            </a:r>
          </a:p>
          <a:p>
            <a:pPr marL="0" indent="0">
              <a:buNone/>
            </a:pPr>
            <a:endParaRPr lang="hr-HR" sz="1600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Aktivnosti: </a:t>
            </a:r>
          </a:p>
          <a:p>
            <a:pPr marL="0" indent="0">
              <a:buNone/>
            </a:pP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j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ačanje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kapaciteta svih dionika uključenih u proces sudioničkog upravljanja te podizanje javne svijesti o dobrom upravljanju u kulturi; razvoj i uspostava sudioničkih modela upravljanja u kulturi; priprema i provedba kulturnih i umjetničkih programa; umrežavanje dionika uključenih u procese sudioničkog upravljanja u kulturi; adaptacija prostora i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opremanje</a:t>
            </a:r>
          </a:p>
          <a:p>
            <a:pPr marL="0" indent="0">
              <a:buNone/>
            </a:pPr>
            <a:endParaRPr lang="hr-HR" sz="1800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800" b="1" dirty="0" smtClean="0">
                <a:solidFill>
                  <a:schemeClr val="tx2"/>
                </a:solidFill>
                <a:latin typeface="Myriad Pro Bold SemiCond"/>
              </a:rPr>
              <a:t>Planirano </a:t>
            </a:r>
            <a:r>
              <a:rPr lang="hr-HR" sz="1800" b="1" dirty="0">
                <a:solidFill>
                  <a:schemeClr val="tx2"/>
                </a:solidFill>
                <a:latin typeface="Myriad Pro Bold SemiCond"/>
              </a:rPr>
              <a:t>trajanje provedbe </a:t>
            </a:r>
            <a:r>
              <a:rPr lang="hr-HR" sz="1800" b="1" dirty="0" smtClean="0">
                <a:solidFill>
                  <a:schemeClr val="tx2"/>
                </a:solidFill>
                <a:latin typeface="Myriad Pro Bold SemiCond"/>
              </a:rPr>
              <a:t>projekata: </a:t>
            </a:r>
            <a:r>
              <a:rPr lang="hr-HR" sz="1800" dirty="0" smtClean="0">
                <a:solidFill>
                  <a:schemeClr val="tx2"/>
                </a:solidFill>
                <a:latin typeface="Myriad Pro Bold SemiCond"/>
              </a:rPr>
              <a:t>do 24 mjeseca. </a:t>
            </a:r>
          </a:p>
          <a:p>
            <a:pPr marL="0" indent="0" algn="ctr">
              <a:buNone/>
            </a:pPr>
            <a:r>
              <a:rPr lang="hr-HR" sz="1800" b="1" dirty="0" smtClean="0">
                <a:solidFill>
                  <a:schemeClr val="tx2"/>
                </a:solidFill>
                <a:latin typeface="Myriad Pro Bold SemiCond"/>
              </a:rPr>
              <a:t>Objava Poziva: svibanj 2017.</a:t>
            </a:r>
          </a:p>
          <a:p>
            <a:pPr marL="0" indent="0" algn="ctr">
              <a:buNone/>
            </a:pPr>
            <a:endParaRPr lang="hr-HR" sz="1400" b="1" dirty="0">
              <a:latin typeface="Myriad Pro Bold SemiCond"/>
            </a:endParaRPr>
          </a:p>
          <a:p>
            <a:pPr marL="0" indent="0">
              <a:buNone/>
            </a:pPr>
            <a:endParaRPr lang="hr-HR" sz="1400" dirty="0">
              <a:latin typeface="Myriad Pro Bold SemiCond"/>
            </a:endParaRPr>
          </a:p>
          <a:p>
            <a:pPr marL="0" indent="0">
              <a:buNone/>
            </a:pPr>
            <a:endParaRPr lang="hr-HR" sz="1400" dirty="0">
              <a:latin typeface="Myriad Pro Bold SemiCond"/>
            </a:endParaRPr>
          </a:p>
        </p:txBody>
      </p:sp>
    </p:spTree>
    <p:extLst>
      <p:ext uri="{BB962C8B-B14F-4D97-AF65-F5344CB8AC3E}">
        <p14:creationId xmlns:p14="http://schemas.microsoft.com/office/powerpoint/2010/main" val="5543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31069" y="402871"/>
            <a:ext cx="8143592" cy="1143000"/>
          </a:xfrm>
        </p:spPr>
        <p:txBody>
          <a:bodyPr/>
          <a:lstStyle/>
          <a:p>
            <a:r>
              <a:rPr lang="hr-HR" sz="2400" dirty="0" smtClean="0">
                <a:solidFill>
                  <a:schemeClr val="tx2"/>
                </a:solidFill>
                <a:latin typeface="Myriad Pro Bold SemiCond"/>
              </a:rPr>
              <a:t>Kultura </a:t>
            </a:r>
            <a:r>
              <a:rPr lang="hr-HR" sz="2400" dirty="0">
                <a:solidFill>
                  <a:schemeClr val="tx2"/>
                </a:solidFill>
                <a:latin typeface="Myriad Pro Bold SemiCond"/>
              </a:rPr>
              <a:t>u </a:t>
            </a:r>
            <a:r>
              <a:rPr lang="hr-HR" sz="2400" dirty="0" smtClean="0">
                <a:solidFill>
                  <a:schemeClr val="tx2"/>
                </a:solidFill>
                <a:latin typeface="Myriad Pro Bold SemiCond"/>
              </a:rPr>
              <a:t>centru - potpora </a:t>
            </a:r>
            <a:r>
              <a:rPr lang="hr-HR" sz="2400" dirty="0">
                <a:solidFill>
                  <a:schemeClr val="tx2"/>
                </a:solidFill>
                <a:latin typeface="Myriad Pro Bold SemiCond"/>
              </a:rPr>
              <a:t>razvoju </a:t>
            </a:r>
            <a:r>
              <a:rPr lang="hr-HR" sz="2400" dirty="0" smtClean="0">
                <a:solidFill>
                  <a:schemeClr val="tx2"/>
                </a:solidFill>
                <a:latin typeface="Myriad Pro Bold SemiCond"/>
              </a:rPr>
              <a:t>javno- </a:t>
            </a:r>
            <a:br>
              <a:rPr lang="hr-HR" sz="2400" dirty="0" smtClean="0">
                <a:solidFill>
                  <a:schemeClr val="tx2"/>
                </a:solidFill>
                <a:latin typeface="Myriad Pro Bold SemiCond"/>
              </a:rPr>
            </a:br>
            <a:r>
              <a:rPr lang="hr-HR" sz="2400" dirty="0" smtClean="0">
                <a:solidFill>
                  <a:schemeClr val="tx2"/>
                </a:solidFill>
                <a:latin typeface="Myriad Pro Bold SemiCond"/>
              </a:rPr>
              <a:t>civilnoga </a:t>
            </a:r>
            <a:r>
              <a:rPr lang="hr-HR" sz="2400" dirty="0">
                <a:solidFill>
                  <a:schemeClr val="tx2"/>
                </a:solidFill>
                <a:latin typeface="Myriad Pro Bold SemiCond"/>
              </a:rPr>
              <a:t>partnerstva u kulturi</a:t>
            </a:r>
            <a:br>
              <a:rPr lang="hr-HR" sz="2400" dirty="0">
                <a:solidFill>
                  <a:schemeClr val="tx2"/>
                </a:solidFill>
                <a:latin typeface="Myriad Pro Bold SemiCond"/>
              </a:rPr>
            </a:br>
            <a:endParaRPr lang="hr-HR" sz="2400" dirty="0">
              <a:solidFill>
                <a:schemeClr val="tx2"/>
              </a:solidFill>
              <a:latin typeface="Myriad Pro Bold SemiCond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047068"/>
              </p:ext>
            </p:extLst>
          </p:nvPr>
        </p:nvGraphicFramePr>
        <p:xfrm>
          <a:off x="202676" y="3991944"/>
          <a:ext cx="8229600" cy="22961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UKUPNA</a:t>
                      </a:r>
                      <a:r>
                        <a:rPr lang="hr-HR" sz="1400" b="1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 BESPOVRATNA SREDSTVA</a:t>
                      </a:r>
                      <a:endParaRPr lang="hr-HR" sz="1400" b="1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100 %</a:t>
                      </a:r>
                      <a:endParaRPr lang="hr-HR" sz="1400" b="1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23.040.000,00 HRK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400" u="none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Sredstva</a:t>
                      </a:r>
                      <a:r>
                        <a:rPr lang="hr-HR" sz="14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 Europske Unije</a:t>
                      </a:r>
                    </a:p>
                    <a:p>
                      <a:pPr algn="l"/>
                      <a:r>
                        <a:rPr lang="hr-HR" sz="14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(Europski socijalni fond)</a:t>
                      </a:r>
                      <a:endParaRPr lang="hr-HR" sz="1400" b="1" u="none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85  %</a:t>
                      </a:r>
                      <a:endParaRPr lang="hr-HR" sz="1400" dirty="0">
                        <a:solidFill>
                          <a:schemeClr val="tx2"/>
                        </a:solidFill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19.584.000,00 HRK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400" u="none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Sredstv</a:t>
                      </a:r>
                      <a:r>
                        <a:rPr lang="hr-HR" sz="14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a državnog proračuna</a:t>
                      </a:r>
                    </a:p>
                    <a:p>
                      <a:pPr algn="l"/>
                      <a:r>
                        <a:rPr lang="hr-HR" sz="14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(Ministarstvo kulture)</a:t>
                      </a:r>
                      <a:endParaRPr lang="hr-HR" sz="1400" b="1" u="none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15  %</a:t>
                      </a:r>
                      <a:endParaRPr lang="hr-HR" sz="1400" dirty="0">
                        <a:solidFill>
                          <a:schemeClr val="tx2"/>
                        </a:solidFill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3.456.000,00 HRK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IZNOS BESPOVRATNIH SREDSTAVA PO PROJEKTNOM PRIJEDLOGU</a:t>
                      </a:r>
                      <a:endParaRPr lang="hr-HR" sz="1400" b="1" dirty="0" smtClean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Najniža vrijednost </a:t>
                      </a:r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potpore</a:t>
                      </a:r>
                      <a:endParaRPr lang="hr-HR" sz="1400" b="1" dirty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Najviša vrijednost potpore</a:t>
                      </a:r>
                      <a:endParaRPr lang="hr-HR" sz="1400" b="1" dirty="0" smtClean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550.000.000,00 HRK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2.500.000,00 HRK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02676" y="1598140"/>
            <a:ext cx="72563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chemeClr val="tx2"/>
                </a:solidFill>
                <a:latin typeface="Myriad Pro Bold SemiCond"/>
              </a:rPr>
              <a:t>Prijavitelji/ </a:t>
            </a:r>
            <a:r>
              <a:rPr lang="hr-HR" dirty="0">
                <a:solidFill>
                  <a:schemeClr val="tx2"/>
                </a:solidFill>
                <a:latin typeface="Myriad Pro Bold SemiCond"/>
              </a:rPr>
              <a:t>P</a:t>
            </a:r>
            <a:r>
              <a:rPr lang="hr-HR" dirty="0" smtClean="0">
                <a:solidFill>
                  <a:schemeClr val="tx2"/>
                </a:solidFill>
                <a:latin typeface="Myriad Pro Bold SemiCond"/>
              </a:rPr>
              <a:t>artneri:</a:t>
            </a:r>
          </a:p>
          <a:p>
            <a:r>
              <a:rPr lang="hr-HR" b="1" dirty="0">
                <a:solidFill>
                  <a:schemeClr val="tx2"/>
                </a:solidFill>
                <a:latin typeface="Myriad Pro Bold SemiCond"/>
              </a:rPr>
              <a:t>p</a:t>
            </a:r>
            <a:r>
              <a:rPr lang="hr-HR" b="1" dirty="0" smtClean="0">
                <a:solidFill>
                  <a:schemeClr val="tx2"/>
                </a:solidFill>
                <a:latin typeface="Myriad Pro Bold SemiCond"/>
              </a:rPr>
              <a:t>redstavnici </a:t>
            </a:r>
            <a:r>
              <a:rPr lang="hr-HR" b="1" dirty="0">
                <a:solidFill>
                  <a:schemeClr val="tx2"/>
                </a:solidFill>
                <a:latin typeface="Myriad Pro Bold SemiCond"/>
              </a:rPr>
              <a:t>civilnog </a:t>
            </a:r>
            <a:r>
              <a:rPr lang="hr-HR" b="1" dirty="0" smtClean="0">
                <a:solidFill>
                  <a:schemeClr val="tx2"/>
                </a:solidFill>
                <a:latin typeface="Myriad Pro Bold SemiCond"/>
              </a:rPr>
              <a:t>sektora: </a:t>
            </a:r>
            <a:r>
              <a:rPr lang="hr-HR" dirty="0">
                <a:solidFill>
                  <a:schemeClr val="tx2"/>
                </a:solidFill>
                <a:latin typeface="Myriad Pro Bold SemiCond"/>
              </a:rPr>
              <a:t>(udruge, umjetničke organizacije</a:t>
            </a:r>
            <a:r>
              <a:rPr lang="hr-HR" dirty="0" smtClean="0">
                <a:solidFill>
                  <a:schemeClr val="tx2"/>
                </a:solidFill>
                <a:latin typeface="Myriad Pro Bold SemiCond"/>
              </a:rPr>
              <a:t>)</a:t>
            </a:r>
          </a:p>
          <a:p>
            <a:r>
              <a:rPr lang="hr-HR" b="1" dirty="0">
                <a:solidFill>
                  <a:schemeClr val="tx2"/>
                </a:solidFill>
                <a:latin typeface="Myriad Pro Bold SemiCond"/>
              </a:rPr>
              <a:t>p</a:t>
            </a:r>
            <a:r>
              <a:rPr lang="hr-HR" b="1" dirty="0" smtClean="0">
                <a:solidFill>
                  <a:schemeClr val="tx2"/>
                </a:solidFill>
                <a:latin typeface="Myriad Pro Bold SemiCond"/>
              </a:rPr>
              <a:t>redstavnici </a:t>
            </a:r>
            <a:r>
              <a:rPr lang="hr-HR" b="1" dirty="0">
                <a:solidFill>
                  <a:schemeClr val="tx2"/>
                </a:solidFill>
                <a:latin typeface="Myriad Pro Bold SemiCond"/>
              </a:rPr>
              <a:t>javnog </a:t>
            </a:r>
            <a:r>
              <a:rPr lang="hr-HR" b="1" dirty="0" smtClean="0">
                <a:solidFill>
                  <a:schemeClr val="tx2"/>
                </a:solidFill>
                <a:latin typeface="Myriad Pro Bold SemiCond"/>
              </a:rPr>
              <a:t>sektora:   </a:t>
            </a:r>
            <a:r>
              <a:rPr lang="hr-HR" dirty="0" smtClean="0">
                <a:solidFill>
                  <a:schemeClr val="tx2"/>
                </a:solidFill>
                <a:latin typeface="Myriad Pro Bold SemiCond"/>
              </a:rPr>
              <a:t>(JLP(R)S, javne </a:t>
            </a:r>
            <a:r>
              <a:rPr lang="hr-HR" dirty="0">
                <a:solidFill>
                  <a:schemeClr val="tx2"/>
                </a:solidFill>
                <a:latin typeface="Myriad Pro Bold SemiCond"/>
              </a:rPr>
              <a:t>ustanove u </a:t>
            </a:r>
            <a:r>
              <a:rPr lang="hr-HR" dirty="0" smtClean="0">
                <a:solidFill>
                  <a:schemeClr val="tx2"/>
                </a:solidFill>
                <a:latin typeface="Myriad Pro Bold SemiCond"/>
              </a:rPr>
              <a:t>kulturi					                       kojima </a:t>
            </a:r>
            <a:r>
              <a:rPr lang="hr-HR" dirty="0">
                <a:solidFill>
                  <a:schemeClr val="tx2"/>
                </a:solidFill>
                <a:latin typeface="Myriad Pro Bold SemiCond"/>
              </a:rPr>
              <a:t>su osnivači </a:t>
            </a:r>
            <a:r>
              <a:rPr lang="hr-HR" dirty="0" smtClean="0">
                <a:solidFill>
                  <a:schemeClr val="tx2"/>
                </a:solidFill>
                <a:latin typeface="Myriad Pro Bold SemiCond"/>
              </a:rPr>
              <a:t>JLP(R)S)</a:t>
            </a:r>
            <a:endParaRPr lang="hr-HR" dirty="0">
              <a:solidFill>
                <a:schemeClr val="tx2"/>
              </a:solidFill>
              <a:latin typeface="Myriad Pro Bold SemiCon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>
              <a:latin typeface="Myriad Pro Bold SemiCond"/>
            </a:endParaRPr>
          </a:p>
          <a:p>
            <a:r>
              <a:rPr lang="hr-HR" dirty="0">
                <a:latin typeface="Myriad Pro Bold SemiCond"/>
              </a:rPr>
              <a:t>	</a:t>
            </a:r>
            <a:r>
              <a:rPr lang="hr-HR" dirty="0" smtClean="0">
                <a:latin typeface="Myriad Pro Bold SemiCond"/>
              </a:rPr>
              <a:t>	</a:t>
            </a:r>
          </a:p>
          <a:p>
            <a:r>
              <a:rPr lang="hr-HR" sz="2000" b="1" dirty="0">
                <a:solidFill>
                  <a:schemeClr val="tx2"/>
                </a:solidFill>
                <a:latin typeface="Myriad Pro Bold SemiCond"/>
              </a:rPr>
              <a:t> </a:t>
            </a:r>
            <a:r>
              <a:rPr lang="hr-HR" sz="2000" b="1" dirty="0" smtClean="0">
                <a:solidFill>
                  <a:schemeClr val="tx2"/>
                </a:solidFill>
                <a:latin typeface="Myriad Pro Bold SemiCond"/>
              </a:rPr>
              <a:t>           Partnerstvo </a:t>
            </a:r>
            <a:r>
              <a:rPr lang="hr-HR" sz="2000" b="1" dirty="0">
                <a:solidFill>
                  <a:schemeClr val="tx2"/>
                </a:solidFill>
                <a:latin typeface="Myriad Pro Bold SemiCond"/>
              </a:rPr>
              <a:t>civilnog i javnog sektora je </a:t>
            </a:r>
            <a:r>
              <a:rPr lang="hr-HR" sz="2000" b="1" dirty="0" smtClean="0">
                <a:solidFill>
                  <a:schemeClr val="tx2"/>
                </a:solidFill>
                <a:latin typeface="Myriad Pro Bold SemiCond"/>
              </a:rPr>
              <a:t>obavezno.</a:t>
            </a:r>
            <a:endParaRPr lang="hr-HR" sz="2000" b="1" dirty="0">
              <a:solidFill>
                <a:schemeClr val="tx2"/>
              </a:solidFill>
              <a:latin typeface="Myriad Pro Bold SemiCond"/>
            </a:endParaRPr>
          </a:p>
        </p:txBody>
      </p:sp>
    </p:spTree>
    <p:extLst>
      <p:ext uri="{BB962C8B-B14F-4D97-AF65-F5344CB8AC3E}">
        <p14:creationId xmlns:p14="http://schemas.microsoft.com/office/powerpoint/2010/main" val="18189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399</TotalTime>
  <Words>1015</Words>
  <Application>Microsoft Office PowerPoint</Application>
  <PresentationFormat>On-screen Show (4:3)</PresentationFormat>
  <Paragraphs>248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ＭＳ Ｐゴシック</vt:lpstr>
      <vt:lpstr>Arial</vt:lpstr>
      <vt:lpstr>Calibri</vt:lpstr>
      <vt:lpstr>Droid Sans Fallback</vt:lpstr>
      <vt:lpstr>Myriad Pro Bold SemiCond</vt:lpstr>
      <vt:lpstr>Myriad Pro Bold SemiExt</vt:lpstr>
      <vt:lpstr>Myriad Pro Light SemiExt</vt:lpstr>
      <vt:lpstr>Times New Roman</vt:lpstr>
      <vt:lpstr>powerpoint</vt:lpstr>
      <vt:lpstr>PowerPoint Presentation</vt:lpstr>
      <vt:lpstr>Planirani pozivi na dostavu projektnih prijedloga u 2017. godini</vt:lpstr>
      <vt:lpstr>PowerPoint Presentation</vt:lpstr>
      <vt:lpstr>Umjetnost i kultura za mlade</vt:lpstr>
      <vt:lpstr>Financijska alokacija i iznos bespovratnih sredstava Poziva</vt:lpstr>
      <vt:lpstr>Umjetnost i kultura 54 + </vt:lpstr>
      <vt:lpstr>Umjetnost i kultura 54 + </vt:lpstr>
      <vt:lpstr>Kultura u centru – potpora razvoju javno - civilnoga partnerstva u kulturi</vt:lpstr>
      <vt:lpstr>Kultura u centru - potpora razvoju javno-  civilnoga partnerstva u kulturi </vt:lpstr>
      <vt:lpstr>Razvoj medija zajednice </vt:lpstr>
      <vt:lpstr>Razvoj medija zajednice </vt:lpstr>
      <vt:lpstr>Uključivanje marginaliziranih skupina u zajednicu kroz kulturne aktivnosti i projekte  </vt:lpstr>
      <vt:lpstr>Uključivanje marginaliziranih skupina u zajednicu kroz kulturne aktivnosti i projekte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OPERATIVNI PROGRAM</dc:title>
  <dc:creator>Maja Perucci</dc:creator>
  <cp:lastModifiedBy>Maja Perucci</cp:lastModifiedBy>
  <cp:revision>46</cp:revision>
  <cp:lastPrinted>2017-03-06T09:13:03Z</cp:lastPrinted>
  <dcterms:created xsi:type="dcterms:W3CDTF">2016-11-21T06:56:39Z</dcterms:created>
  <dcterms:modified xsi:type="dcterms:W3CDTF">2017-03-06T10:11:27Z</dcterms:modified>
</cp:coreProperties>
</file>